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58"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9376CE3-FBEC-4BC8-A73C-7B0DE171704E}" type="datetimeFigureOut">
              <a:rPr lang="ru-RU"/>
              <a:pPr>
                <a:defRPr/>
              </a:pPr>
              <a:t>25.04.2016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9793A0-314D-419B-8893-E878571AAF1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A02DECC-BCCA-433F-A48E-ADD3C6A479A9}" type="datetimeFigureOut">
              <a:rPr lang="ru-RU"/>
              <a:pPr>
                <a:defRPr/>
              </a:pPr>
              <a:t>25.04.2016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58D23C2-6A13-4B8F-AB9E-423E7F2D936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BCDF126-39F4-4BA8-AFE2-C99E79A9BD84}" type="datetimeFigureOut">
              <a:rPr lang="ru-RU"/>
              <a:pPr>
                <a:defRPr/>
              </a:pPr>
              <a:t>25.04.2016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D46536B-BF27-4B95-9977-DCBDD4C2F7C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userDrawn="1"/>
        </p:nvSpPr>
        <p:spPr>
          <a:xfrm>
            <a:off x="179388" y="188913"/>
            <a:ext cx="8785225" cy="6480175"/>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D3902B7-8E13-4998-9FDE-A964B65F5127}" type="datetimeFigureOut">
              <a:rPr lang="ru-RU"/>
              <a:pPr>
                <a:defRPr/>
              </a:pPr>
              <a:t>25.04.2016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9FFDE9F-B4AB-40B3-A90D-060646B7C65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DC17BF1-D5FD-4282-A96C-128DEBBC2712}" type="datetimeFigureOut">
              <a:rPr lang="ru-RU"/>
              <a:pPr>
                <a:defRPr/>
              </a:pPr>
              <a:t>25.04.2016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BDE448B-63C2-4D2A-A335-B01D45202B9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F6A64AF-93E2-438A-90FB-6AC12A858EAD}" type="datetimeFigureOut">
              <a:rPr lang="ru-RU"/>
              <a:pPr>
                <a:defRPr/>
              </a:pPr>
              <a:t>25.04.2016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275BA1A-4B02-49C2-B330-762B103BE1D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F4D42DC-8FAC-4131-8352-2556CE8DC34D}" type="datetimeFigureOut">
              <a:rPr lang="ru-RU"/>
              <a:pPr>
                <a:defRPr/>
              </a:pPr>
              <a:t>25.04.2016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D535D29-945F-4334-93BD-BCFD139839C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A9E293E-DF4E-4664-BFAC-D53B93F0B23C}" type="datetimeFigureOut">
              <a:rPr lang="ru-RU"/>
              <a:pPr>
                <a:defRPr/>
              </a:pPr>
              <a:t>25.04.2016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B4C9F0E-F1D1-4172-A9C4-31E057FF8BD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D4D6010-FCCA-4152-9B86-31EDB50B4BF1}" type="datetimeFigureOut">
              <a:rPr lang="ru-RU"/>
              <a:pPr>
                <a:defRPr/>
              </a:pPr>
              <a:t>25.04.2016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0307548-F252-4084-82FB-DC67C101001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08BDB37-3A19-40D7-B2F7-CD86EDB8AA3B}" type="datetimeFigureOut">
              <a:rPr lang="ru-RU"/>
              <a:pPr>
                <a:defRPr/>
              </a:pPr>
              <a:t>25.04.2016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1603ABE-17D3-4FCF-9064-A33A1C36E1F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0786423-340B-4662-8747-EF1338731D01}" type="datetimeFigureOut">
              <a:rPr lang="ru-RU"/>
              <a:pPr>
                <a:defRPr/>
              </a:pPr>
              <a:t>25.04.2016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2DA6FC1-C51E-4690-9438-CF66ECA905B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908420B-03DB-4CA1-B717-AEFFFD57AA0B}" type="datetimeFigureOut">
              <a:rPr lang="ru-RU"/>
              <a:pPr>
                <a:defRPr/>
              </a:pPr>
              <a:t>25.04.2016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D970ED-028E-4AB1-9793-E28DFE3FAB54}" type="slidenum">
              <a:rPr lang="ru-RU"/>
              <a:pPr>
                <a:defRPr/>
              </a:pPr>
              <a:t>‹#›</a:t>
            </a:fld>
            <a:endParaRPr lang="ru-RU"/>
          </a:p>
        </p:txBody>
      </p:sp>
      <p:sp>
        <p:nvSpPr>
          <p:cNvPr id="7" name="Прямоугольник 6"/>
          <p:cNvSpPr/>
          <p:nvPr userDrawn="1"/>
        </p:nvSpPr>
        <p:spPr>
          <a:xfrm>
            <a:off x="179512" y="188640"/>
            <a:ext cx="8784976" cy="6480720"/>
          </a:xfrm>
          <a:prstGeom prst="rect">
            <a:avLst/>
          </a:prstGeom>
          <a:ln>
            <a:solidFill>
              <a:srgbClr val="FFFF0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313" name="Rectangle 1"/>
          <p:cNvSpPr>
            <a:spLocks noChangeArrowheads="1"/>
          </p:cNvSpPr>
          <p:nvPr userDrawn="1"/>
        </p:nvSpPr>
        <p:spPr bwMode="auto">
          <a:xfrm>
            <a:off x="7897813" y="6642100"/>
            <a:ext cx="1246187" cy="215900"/>
          </a:xfrm>
          <a:prstGeom prst="rect">
            <a:avLst/>
          </a:prstGeom>
          <a:noFill/>
          <a:ln w="9525">
            <a:noFill/>
            <a:miter lim="800000"/>
            <a:headEnd/>
            <a:tailEnd/>
          </a:ln>
          <a:effectLst/>
        </p:spPr>
        <p:txBody>
          <a:bodyPr wrap="none" anchor="ctr">
            <a:spAutoFit/>
          </a:bodyPr>
          <a:lstStyle/>
          <a:p>
            <a:pPr>
              <a:defRPr/>
            </a:pPr>
            <a:r>
              <a:rPr lang="en-US" sz="800" dirty="0">
                <a:solidFill>
                  <a:schemeClr val="tx1">
                    <a:lumMod val="65000"/>
                    <a:lumOff val="35000"/>
                  </a:schemeClr>
                </a:solidFill>
                <a:latin typeface="Arial" pitchFamily="34" charset="0"/>
                <a:ea typeface="Calibri" pitchFamily="34" charset="0"/>
                <a:cs typeface="Times New Roman" pitchFamily="18" charset="0"/>
              </a:rPr>
              <a:t>FokinaLida.75@mail.ru</a:t>
            </a:r>
            <a:endParaRPr lang="en-US" sz="800" dirty="0">
              <a:solidFill>
                <a:schemeClr val="tx1">
                  <a:lumMod val="65000"/>
                  <a:lumOff val="35000"/>
                </a:scheme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opisanie-kartin.com/" TargetMode="External"/><Relationship Id="rId2" Type="http://schemas.openxmlformats.org/officeDocument/2006/relationships/hyperlink" Target="http://www.adme.ru/33-shedevra-mirovoj-zhivopisi/" TargetMode="External"/><Relationship Id="rId1" Type="http://schemas.openxmlformats.org/officeDocument/2006/relationships/slideLayout" Target="../slideLayouts/slideLayout2.xml"/><Relationship Id="rId4" Type="http://schemas.openxmlformats.org/officeDocument/2006/relationships/hyperlink" Target="http://fb.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1844824"/>
            <a:ext cx="7021461" cy="2308324"/>
          </a:xfrm>
          <a:prstGeom prst="rect">
            <a:avLst/>
          </a:prstGeom>
          <a:noFill/>
        </p:spPr>
        <p:txBody>
          <a:bodyPr>
            <a:spAutoFit/>
          </a:bodyPr>
          <a:lstStyle/>
          <a:p>
            <a:pPr algn="ctr" fontAlgn="auto">
              <a:spcBef>
                <a:spcPts val="0"/>
              </a:spcBef>
              <a:spcAft>
                <a:spcPts val="0"/>
              </a:spcAft>
              <a:defRPr/>
            </a:pPr>
            <a:r>
              <a:rPr lang="ru-RU" sz="7200" b="1" dirty="0" smtClean="0">
                <a:ln w="19050">
                  <a:solidFill>
                    <a:schemeClr val="tx2">
                      <a:tint val="1000"/>
                    </a:schemeClr>
                  </a:solidFill>
                  <a:prstDash val="solid"/>
                </a:ln>
                <a:solidFill>
                  <a:schemeClr val="accent6">
                    <a:lumMod val="50000"/>
                  </a:schemeClr>
                </a:solidFill>
                <a:effectLst>
                  <a:outerShdw blurRad="50000" dist="50800" dir="7500000" algn="tl">
                    <a:srgbClr val="000000">
                      <a:shade val="5000"/>
                      <a:alpha val="35000"/>
                    </a:srgbClr>
                  </a:outerShdw>
                </a:effectLst>
                <a:latin typeface="Monotype Corsiva" pitchFamily="66" charset="0"/>
              </a:rPr>
              <a:t>Шедевры мирового искусства</a:t>
            </a:r>
            <a:endParaRPr lang="ru-RU" sz="7200" b="1" dirty="0">
              <a:ln w="19050">
                <a:solidFill>
                  <a:schemeClr val="tx2">
                    <a:tint val="1000"/>
                  </a:schemeClr>
                </a:solidFill>
                <a:prstDash val="solid"/>
              </a:ln>
              <a:solidFill>
                <a:schemeClr val="accent6">
                  <a:lumMod val="50000"/>
                </a:schemeClr>
              </a:solidFill>
              <a:effectLst>
                <a:outerShdw blurRad="50000" dist="50800" dir="7500000" algn="tl">
                  <a:srgbClr val="000000">
                    <a:shade val="5000"/>
                    <a:alpha val="35000"/>
                  </a:srgbClr>
                </a:outerShdw>
              </a:effectLst>
              <a:latin typeface="Monotype Corsiva" pitchFamily="66" charset="0"/>
            </a:endParaRPr>
          </a:p>
        </p:txBody>
      </p:sp>
      <p:sp>
        <p:nvSpPr>
          <p:cNvPr id="2" name="TextBox 1"/>
          <p:cNvSpPr txBox="1"/>
          <p:nvPr/>
        </p:nvSpPr>
        <p:spPr>
          <a:xfrm>
            <a:off x="5959134" y="4114071"/>
            <a:ext cx="2240678" cy="1754326"/>
          </a:xfrm>
          <a:prstGeom prst="rect">
            <a:avLst/>
          </a:prstGeom>
          <a:noFill/>
        </p:spPr>
        <p:txBody>
          <a:bodyPr wrap="none" rtlCol="0">
            <a:spAutoFit/>
          </a:bodyPr>
          <a:lstStyle/>
          <a:p>
            <a:r>
              <a:rPr lang="ru-RU" dirty="0" smtClean="0"/>
              <a:t>Подготовили: </a:t>
            </a:r>
          </a:p>
          <a:p>
            <a:r>
              <a:rPr lang="ru-RU" dirty="0" smtClean="0"/>
              <a:t>Ученицы 4Г класса</a:t>
            </a:r>
          </a:p>
          <a:p>
            <a:r>
              <a:rPr lang="ru-RU" dirty="0" smtClean="0"/>
              <a:t>СОШ № 3</a:t>
            </a:r>
          </a:p>
          <a:p>
            <a:r>
              <a:rPr lang="ru-RU" dirty="0" smtClean="0"/>
              <a:t>Мухачёва Анна</a:t>
            </a:r>
          </a:p>
          <a:p>
            <a:r>
              <a:rPr lang="ru-RU" dirty="0" smtClean="0"/>
              <a:t>Якушева Яна</a:t>
            </a:r>
          </a:p>
          <a:p>
            <a:endParaRPr lang="ru-RU" dirty="0"/>
          </a:p>
        </p:txBody>
      </p:sp>
      <p:sp>
        <p:nvSpPr>
          <p:cNvPr id="3" name="TextBox 2"/>
          <p:cNvSpPr txBox="1"/>
          <p:nvPr/>
        </p:nvSpPr>
        <p:spPr>
          <a:xfrm>
            <a:off x="3707904" y="6165304"/>
            <a:ext cx="2054280" cy="369332"/>
          </a:xfrm>
          <a:prstGeom prst="rect">
            <a:avLst/>
          </a:prstGeom>
          <a:noFill/>
        </p:spPr>
        <p:txBody>
          <a:bodyPr wrap="none" rtlCol="0">
            <a:spAutoFit/>
          </a:bodyPr>
          <a:lstStyle/>
          <a:p>
            <a:r>
              <a:rPr lang="ru-RU" dirty="0" smtClean="0"/>
              <a:t>Котовск, </a:t>
            </a:r>
            <a:r>
              <a:rPr lang="ru-RU" smtClean="0"/>
              <a:t>2016 год</a:t>
            </a: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16632"/>
            <a:ext cx="4783585" cy="6653109"/>
          </a:xfrm>
        </p:spPr>
      </p:pic>
    </p:spTree>
    <p:extLst>
      <p:ext uri="{BB962C8B-B14F-4D97-AF65-F5344CB8AC3E}">
        <p14:creationId xmlns:p14="http://schemas.microsoft.com/office/powerpoint/2010/main" val="1040020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lstStyle/>
          <a:p>
            <a:r>
              <a:rPr lang="ru-RU" sz="3200" b="1" dirty="0">
                <a:latin typeface="Georgia" panose="02040502050405020303" pitchFamily="18" charset="0"/>
              </a:rPr>
              <a:t>«Иван Царевич на сером волке» </a:t>
            </a:r>
            <a:r>
              <a:rPr lang="ru-RU" sz="3200" dirty="0" smtClean="0">
                <a:latin typeface="Georgia" panose="02040502050405020303" pitchFamily="18" charset="0"/>
              </a:rPr>
              <a:t/>
            </a:r>
            <a:br>
              <a:rPr lang="ru-RU" sz="3200" dirty="0" smtClean="0">
                <a:latin typeface="Georgia" panose="02040502050405020303" pitchFamily="18" charset="0"/>
              </a:rPr>
            </a:br>
            <a:r>
              <a:rPr lang="ru-RU" sz="3200" dirty="0" smtClean="0">
                <a:latin typeface="Georgia" panose="02040502050405020303" pitchFamily="18" charset="0"/>
              </a:rPr>
              <a:t> </a:t>
            </a:r>
            <a:r>
              <a:rPr lang="ru-RU" sz="3200" dirty="0">
                <a:latin typeface="Georgia" panose="02040502050405020303" pitchFamily="18" charset="0"/>
              </a:rPr>
              <a:t>картина великого русского художника Виктора Михайловича </a:t>
            </a:r>
            <a:r>
              <a:rPr lang="ru-RU" sz="3200" dirty="0" smtClean="0">
                <a:latin typeface="Georgia" panose="02040502050405020303" pitchFamily="18" charset="0"/>
              </a:rPr>
              <a:t>Васнецова </a:t>
            </a:r>
            <a:br>
              <a:rPr lang="ru-RU" sz="3200" dirty="0" smtClean="0">
                <a:latin typeface="Georgia" panose="02040502050405020303" pitchFamily="18" charset="0"/>
              </a:rPr>
            </a:br>
            <a:r>
              <a:rPr lang="ru-RU" sz="3200" dirty="0" smtClean="0">
                <a:latin typeface="Georgia" panose="02040502050405020303" pitchFamily="18" charset="0"/>
              </a:rPr>
              <a:t>Картина </a:t>
            </a:r>
            <a:r>
              <a:rPr lang="ru-RU" sz="3200" dirty="0">
                <a:latin typeface="Georgia" panose="02040502050405020303" pitchFamily="18" charset="0"/>
              </a:rPr>
              <a:t>была написана в 1889 </a:t>
            </a:r>
            <a:r>
              <a:rPr lang="ru-RU" sz="3200" dirty="0" smtClean="0">
                <a:latin typeface="Georgia" panose="02040502050405020303" pitchFamily="18" charset="0"/>
              </a:rPr>
              <a:t>году</a:t>
            </a:r>
            <a:r>
              <a:rPr lang="ru-RU" sz="3200" dirty="0">
                <a:latin typeface="Georgia" panose="02040502050405020303" pitchFamily="18" charset="0"/>
              </a:rPr>
              <a:t>,</a:t>
            </a:r>
            <a:r>
              <a:rPr lang="ru-RU" sz="3200" dirty="0" smtClean="0">
                <a:latin typeface="Georgia" panose="02040502050405020303" pitchFamily="18" charset="0"/>
              </a:rPr>
              <a:t> находится в Государственной Третьяковской </a:t>
            </a:r>
            <a:r>
              <a:rPr lang="ru-RU" sz="3200" dirty="0">
                <a:latin typeface="Georgia" panose="02040502050405020303" pitchFamily="18" charset="0"/>
              </a:rPr>
              <a:t>галерее в Москве.</a:t>
            </a:r>
            <a:br>
              <a:rPr lang="ru-RU" sz="3200" dirty="0">
                <a:latin typeface="Georgia" panose="02040502050405020303" pitchFamily="18" charset="0"/>
              </a:rPr>
            </a:br>
            <a:r>
              <a:rPr lang="ru-RU" sz="3200" dirty="0">
                <a:latin typeface="Georgia" panose="02040502050405020303" pitchFamily="18" charset="0"/>
              </a:rPr>
              <a:t>В. М. Васнецов создал целую серию картин, которые иллюстрируют самые известные русские сказки и былины.</a:t>
            </a:r>
          </a:p>
        </p:txBody>
      </p:sp>
    </p:spTree>
    <p:extLst>
      <p:ext uri="{BB962C8B-B14F-4D97-AF65-F5344CB8AC3E}">
        <p14:creationId xmlns:p14="http://schemas.microsoft.com/office/powerpoint/2010/main" val="4041339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448" y="476672"/>
            <a:ext cx="5885066" cy="5865515"/>
          </a:xfrm>
        </p:spPr>
      </p:pic>
    </p:spTree>
    <p:extLst>
      <p:ext uri="{BB962C8B-B14F-4D97-AF65-F5344CB8AC3E}">
        <p14:creationId xmlns:p14="http://schemas.microsoft.com/office/powerpoint/2010/main" val="1231869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754762"/>
          </a:xfrm>
        </p:spPr>
        <p:txBody>
          <a:bodyPr/>
          <a:lstStyle/>
          <a:p>
            <a:r>
              <a:rPr lang="ru-RU" sz="3200" b="1" dirty="0" smtClean="0">
                <a:latin typeface="Georgia" panose="02040502050405020303" pitchFamily="18" charset="0"/>
              </a:rPr>
              <a:t/>
            </a:r>
            <a:br>
              <a:rPr lang="ru-RU" sz="3200" b="1" dirty="0" smtClean="0">
                <a:latin typeface="Georgia" panose="02040502050405020303" pitchFamily="18" charset="0"/>
              </a:rPr>
            </a:br>
            <a:r>
              <a:rPr lang="ru-RU" sz="3200" b="1" dirty="0" smtClean="0">
                <a:latin typeface="Georgia" panose="02040502050405020303" pitchFamily="18" charset="0"/>
              </a:rPr>
              <a:t>«</a:t>
            </a:r>
            <a:r>
              <a:rPr lang="ru-RU" sz="3200" b="1" dirty="0">
                <a:latin typeface="Georgia" panose="02040502050405020303" pitchFamily="18" charset="0"/>
              </a:rPr>
              <a:t>Чёрный квадрат» </a:t>
            </a:r>
            <a:r>
              <a:rPr lang="ru-RU" sz="3200" b="1" dirty="0" smtClean="0">
                <a:latin typeface="Georgia" panose="02040502050405020303" pitchFamily="18" charset="0"/>
              </a:rPr>
              <a:t/>
            </a:r>
            <a:br>
              <a:rPr lang="ru-RU" sz="3200" b="1" dirty="0" smtClean="0">
                <a:latin typeface="Georgia" panose="02040502050405020303" pitchFamily="18" charset="0"/>
              </a:rPr>
            </a:br>
            <a:r>
              <a:rPr lang="ru-RU" sz="3200" dirty="0" smtClean="0">
                <a:latin typeface="Georgia" panose="02040502050405020303" pitchFamily="18" charset="0"/>
              </a:rPr>
              <a:t>Казимир Малевич, 1915</a:t>
            </a:r>
            <a:r>
              <a:rPr lang="ru-RU" sz="3200" b="1" dirty="0">
                <a:latin typeface="Georgia" panose="02040502050405020303" pitchFamily="18" charset="0"/>
              </a:rPr>
              <a:t/>
            </a:r>
            <a:br>
              <a:rPr lang="ru-RU" sz="3200" b="1" dirty="0">
                <a:latin typeface="Georgia" panose="02040502050405020303" pitchFamily="18" charset="0"/>
              </a:rPr>
            </a:br>
            <a:r>
              <a:rPr lang="ru-RU" sz="3200" dirty="0">
                <a:latin typeface="Georgia" panose="02040502050405020303" pitchFamily="18" charset="0"/>
              </a:rPr>
              <a:t>Хранится в Государственной Третьяковской галерее</a:t>
            </a:r>
            <a:br>
              <a:rPr lang="ru-RU" sz="3200" dirty="0">
                <a:latin typeface="Georgia" panose="02040502050405020303" pitchFamily="18" charset="0"/>
              </a:rPr>
            </a:br>
            <a:r>
              <a:rPr lang="ru-RU" sz="2400" dirty="0">
                <a:latin typeface="Georgia" panose="02040502050405020303" pitchFamily="18" charset="0"/>
              </a:rPr>
              <a:t>По утверждению художника, он писал картину несколько месяцев. Впоследствии Малевич выполнил несколько копий «Черного квадрата» (по некоторым данным, семь). По одной из версий, художник не смог закончить работу над картиной в нужный срок, поэтому ему пришлось замазать работу черной краской. Впоследствии, после признания публики, Малевич писал новые «Черные квадраты» уже на чистых </a:t>
            </a:r>
            <a:r>
              <a:rPr lang="ru-RU" sz="2400" dirty="0" smtClean="0">
                <a:latin typeface="Georgia" panose="02040502050405020303" pitchFamily="18" charset="0"/>
              </a:rPr>
              <a:t>холстах, а также  «</a:t>
            </a:r>
            <a:r>
              <a:rPr lang="ru-RU" sz="2400" dirty="0">
                <a:latin typeface="Georgia" panose="02040502050405020303" pitchFamily="18" charset="0"/>
              </a:rPr>
              <a:t>Красный квадрат» (в двух экземплярах) и один «Белый квадрат».</a:t>
            </a:r>
            <a:br>
              <a:rPr lang="ru-RU" sz="2400" dirty="0">
                <a:latin typeface="Georgia" panose="02040502050405020303" pitchFamily="18" charset="0"/>
              </a:rPr>
            </a:br>
            <a:r>
              <a:rPr lang="ru-RU" sz="3200" dirty="0">
                <a:latin typeface="Georgia" panose="02040502050405020303" pitchFamily="18" charset="0"/>
              </a:rPr>
              <a:t/>
            </a:r>
            <a:br>
              <a:rPr lang="ru-RU" sz="3200" dirty="0">
                <a:latin typeface="Georgia" panose="02040502050405020303" pitchFamily="18" charset="0"/>
              </a:rPr>
            </a:br>
            <a:endParaRPr lang="ru-RU" sz="3200" dirty="0">
              <a:latin typeface="Georgia" panose="02040502050405020303" pitchFamily="18" charset="0"/>
            </a:endParaRPr>
          </a:p>
        </p:txBody>
      </p:sp>
    </p:spTree>
    <p:extLst>
      <p:ext uri="{BB962C8B-B14F-4D97-AF65-F5344CB8AC3E}">
        <p14:creationId xmlns:p14="http://schemas.microsoft.com/office/powerpoint/2010/main" val="4120628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188640"/>
            <a:ext cx="4896544" cy="6498400"/>
          </a:xfrm>
        </p:spPr>
      </p:pic>
    </p:spTree>
    <p:extLst>
      <p:ext uri="{BB962C8B-B14F-4D97-AF65-F5344CB8AC3E}">
        <p14:creationId xmlns:p14="http://schemas.microsoft.com/office/powerpoint/2010/main" val="2255863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66730"/>
          </a:xfrm>
        </p:spPr>
        <p:txBody>
          <a:bodyPr/>
          <a:lstStyle/>
          <a:p>
            <a:r>
              <a:rPr lang="ru-RU" sz="3200" b="1" dirty="0">
                <a:latin typeface="Georgia" panose="02040502050405020303" pitchFamily="18" charset="0"/>
              </a:rPr>
              <a:t>«Грачи прилетели</a:t>
            </a:r>
            <a:r>
              <a:rPr lang="ru-RU" sz="3200" b="1" dirty="0" smtClean="0">
                <a:latin typeface="Georgia" panose="02040502050405020303" pitchFamily="18" charset="0"/>
              </a:rPr>
              <a:t>» </a:t>
            </a:r>
            <a:br>
              <a:rPr lang="ru-RU" sz="3200" b="1" dirty="0" smtClean="0">
                <a:latin typeface="Georgia" panose="02040502050405020303" pitchFamily="18" charset="0"/>
              </a:rPr>
            </a:br>
            <a:r>
              <a:rPr lang="ru-RU" sz="3200" dirty="0" smtClean="0">
                <a:latin typeface="Georgia" panose="02040502050405020303" pitchFamily="18" charset="0"/>
              </a:rPr>
              <a:t>Алексей </a:t>
            </a:r>
            <a:r>
              <a:rPr lang="ru-RU" sz="3200" dirty="0">
                <a:latin typeface="Georgia" panose="02040502050405020303" pitchFamily="18" charset="0"/>
              </a:rPr>
              <a:t>Кондратьевич </a:t>
            </a:r>
            <a:r>
              <a:rPr lang="ru-RU" sz="3200" dirty="0" smtClean="0">
                <a:latin typeface="Georgia" panose="02040502050405020303" pitchFamily="18" charset="0"/>
              </a:rPr>
              <a:t>Саврасов</a:t>
            </a:r>
            <a:br>
              <a:rPr lang="ru-RU" sz="3200" dirty="0" smtClean="0">
                <a:latin typeface="Georgia" panose="02040502050405020303" pitchFamily="18" charset="0"/>
              </a:rPr>
            </a:br>
            <a:r>
              <a:rPr lang="ru-RU" sz="3200" dirty="0" smtClean="0">
                <a:latin typeface="Georgia" panose="02040502050405020303" pitchFamily="18" charset="0"/>
              </a:rPr>
              <a:t> написана </a:t>
            </a:r>
            <a:r>
              <a:rPr lang="ru-RU" sz="3200" dirty="0">
                <a:latin typeface="Georgia" panose="02040502050405020303" pitchFamily="18" charset="0"/>
              </a:rPr>
              <a:t>в 1871 году</a:t>
            </a:r>
            <a:r>
              <a:rPr lang="ru-RU" sz="3200" dirty="0" smtClean="0">
                <a:latin typeface="Georgia" panose="02040502050405020303" pitchFamily="18" charset="0"/>
              </a:rPr>
              <a:t>.</a:t>
            </a:r>
            <a:br>
              <a:rPr lang="ru-RU" sz="3200" dirty="0" smtClean="0">
                <a:latin typeface="Georgia" panose="02040502050405020303" pitchFamily="18" charset="0"/>
              </a:rPr>
            </a:br>
            <a:r>
              <a:rPr lang="ru-RU" sz="3200" dirty="0" smtClean="0">
                <a:latin typeface="Georgia" panose="02040502050405020303" pitchFamily="18" charset="0"/>
              </a:rPr>
              <a:t/>
            </a:r>
            <a:br>
              <a:rPr lang="ru-RU" sz="3200" dirty="0" smtClean="0">
                <a:latin typeface="Georgia" panose="02040502050405020303" pitchFamily="18" charset="0"/>
              </a:rPr>
            </a:br>
            <a:r>
              <a:rPr lang="ru-RU" sz="3200" dirty="0" smtClean="0">
                <a:latin typeface="Georgia" panose="02040502050405020303" pitchFamily="18" charset="0"/>
              </a:rPr>
              <a:t>Практически </a:t>
            </a:r>
            <a:r>
              <a:rPr lang="ru-RU" sz="3200" dirty="0">
                <a:latin typeface="Georgia" panose="02040502050405020303" pitchFamily="18" charset="0"/>
              </a:rPr>
              <a:t>сразу простота и безыскусность этого полотна привлекли внимание современников. Известный меценат и ценитель искусства Третьяков незамедлительно приобрел этот шедевр для своей </a:t>
            </a:r>
            <a:r>
              <a:rPr lang="ru-RU" sz="3200" dirty="0" smtClean="0">
                <a:latin typeface="Georgia" panose="02040502050405020303" pitchFamily="18" charset="0"/>
              </a:rPr>
              <a:t>коллекции</a:t>
            </a:r>
            <a:br>
              <a:rPr lang="ru-RU" sz="3200" dirty="0" smtClean="0">
                <a:latin typeface="Georgia" panose="02040502050405020303" pitchFamily="18" charset="0"/>
              </a:rPr>
            </a:br>
            <a:endParaRPr lang="ru-RU" sz="3200" dirty="0">
              <a:latin typeface="Georgia" panose="02040502050405020303" pitchFamily="18" charset="0"/>
            </a:endParaRPr>
          </a:p>
        </p:txBody>
      </p:sp>
    </p:spTree>
    <p:extLst>
      <p:ext uri="{BB962C8B-B14F-4D97-AF65-F5344CB8AC3E}">
        <p14:creationId xmlns:p14="http://schemas.microsoft.com/office/powerpoint/2010/main" val="4130603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2148" y="188640"/>
            <a:ext cx="4279970" cy="6473995"/>
          </a:xfrm>
        </p:spPr>
      </p:pic>
    </p:spTree>
    <p:extLst>
      <p:ext uri="{BB962C8B-B14F-4D97-AF65-F5344CB8AC3E}">
        <p14:creationId xmlns:p14="http://schemas.microsoft.com/office/powerpoint/2010/main" val="377185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8280920" cy="6555641"/>
          </a:xfrm>
          <a:prstGeom prst="rect">
            <a:avLst/>
          </a:prstGeom>
        </p:spPr>
        <p:txBody>
          <a:bodyPr wrap="square">
            <a:spAutoFit/>
          </a:bodyPr>
          <a:lstStyle/>
          <a:p>
            <a:pPr algn="ctr"/>
            <a:r>
              <a:rPr lang="ru-RU" sz="3200" b="1" dirty="0" smtClean="0">
                <a:latin typeface="Georgia" panose="02040502050405020303" pitchFamily="18" charset="0"/>
              </a:rPr>
              <a:t>«</a:t>
            </a:r>
            <a:r>
              <a:rPr lang="ru-RU" sz="3200" b="1" dirty="0" err="1">
                <a:latin typeface="Georgia" panose="02040502050405020303" pitchFamily="18" charset="0"/>
              </a:rPr>
              <a:t>Мона</a:t>
            </a:r>
            <a:r>
              <a:rPr lang="ru-RU" sz="3200" b="1" dirty="0">
                <a:latin typeface="Georgia" panose="02040502050405020303" pitchFamily="18" charset="0"/>
              </a:rPr>
              <a:t> Лиза</a:t>
            </a:r>
            <a:r>
              <a:rPr lang="ru-RU" sz="3200" b="1" dirty="0" smtClean="0">
                <a:latin typeface="Georgia" panose="02040502050405020303" pitchFamily="18" charset="0"/>
              </a:rPr>
              <a:t>»</a:t>
            </a:r>
          </a:p>
          <a:p>
            <a:pPr algn="ctr"/>
            <a:r>
              <a:rPr lang="ru-RU" sz="3200" dirty="0" smtClean="0">
                <a:latin typeface="Georgia" panose="02040502050405020303" pitchFamily="18" charset="0"/>
              </a:rPr>
              <a:t> </a:t>
            </a:r>
            <a:r>
              <a:rPr lang="ru-RU" sz="3200" dirty="0">
                <a:latin typeface="Georgia" panose="02040502050405020303" pitchFamily="18" charset="0"/>
              </a:rPr>
              <a:t>Леонардо да Винчи </a:t>
            </a:r>
            <a:r>
              <a:rPr lang="ru-RU" sz="3200" dirty="0" smtClean="0">
                <a:latin typeface="Georgia" panose="02040502050405020303" pitchFamily="18" charset="0"/>
              </a:rPr>
              <a:t> 1503–1505</a:t>
            </a:r>
            <a:endParaRPr lang="ru-RU" sz="3200" dirty="0">
              <a:latin typeface="Georgia" panose="02040502050405020303" pitchFamily="18" charset="0"/>
            </a:endParaRPr>
          </a:p>
          <a:p>
            <a:pPr algn="ctr"/>
            <a:r>
              <a:rPr lang="ru-RU" sz="3200" dirty="0">
                <a:latin typeface="Georgia" panose="02040502050405020303" pitchFamily="18" charset="0"/>
              </a:rPr>
              <a:t>Хранится в Лувре, Париж</a:t>
            </a:r>
            <a:r>
              <a:rPr lang="ru-RU" sz="3200" dirty="0" smtClean="0">
                <a:latin typeface="Georgia" panose="02040502050405020303" pitchFamily="18" charset="0"/>
              </a:rPr>
              <a:t>.</a:t>
            </a:r>
          </a:p>
          <a:p>
            <a:pPr algn="ctr"/>
            <a:endParaRPr lang="ru-RU" sz="3200" dirty="0" smtClean="0">
              <a:latin typeface="Georgia" panose="02040502050405020303" pitchFamily="18" charset="0"/>
            </a:endParaRPr>
          </a:p>
          <a:p>
            <a:pPr algn="ctr"/>
            <a:r>
              <a:rPr lang="ru-RU" sz="3200" dirty="0">
                <a:latin typeface="Georgia" panose="02040502050405020303" pitchFamily="18" charset="0"/>
              </a:rPr>
              <a:t>«</a:t>
            </a:r>
            <a:r>
              <a:rPr lang="ru-RU" sz="3200" dirty="0" err="1">
                <a:latin typeface="Georgia" panose="02040502050405020303" pitchFamily="18" charset="0"/>
              </a:rPr>
              <a:t>Мона</a:t>
            </a:r>
            <a:r>
              <a:rPr lang="ru-RU" sz="3200" dirty="0">
                <a:latin typeface="Georgia" panose="02040502050405020303" pitchFamily="18" charset="0"/>
              </a:rPr>
              <a:t> Лиза» возможно не получила бы всемирную известность, если бы ее не похитил в 1911 году работник Лувра. Картину нашли спустя два года в Италии: вор отозвался на объявление в газете и предложил продать «Джоконду» директору галереи Уффици.</a:t>
            </a:r>
          </a:p>
          <a:p>
            <a:pPr algn="ctr"/>
            <a:endParaRPr lang="ru-RU" sz="3200" dirty="0">
              <a:latin typeface="Georgia" panose="02040502050405020303" pitchFamily="18" charset="0"/>
            </a:endParaRPr>
          </a:p>
          <a:p>
            <a:endParaRPr lang="ru-RU" dirty="0"/>
          </a:p>
          <a:p>
            <a:endParaRPr lang="ru-RU" dirty="0"/>
          </a:p>
        </p:txBody>
      </p:sp>
    </p:spTree>
    <p:extLst>
      <p:ext uri="{BB962C8B-B14F-4D97-AF65-F5344CB8AC3E}">
        <p14:creationId xmlns:p14="http://schemas.microsoft.com/office/powerpoint/2010/main" val="2202529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Содержимое 2"/>
          <p:cNvSpPr>
            <a:spLocks noGrp="1"/>
          </p:cNvSpPr>
          <p:nvPr>
            <p:ph idx="1"/>
          </p:nvPr>
        </p:nvSpPr>
        <p:spPr>
          <a:xfrm>
            <a:off x="467544" y="764704"/>
            <a:ext cx="8229600" cy="4248472"/>
          </a:xfrm>
        </p:spPr>
        <p:txBody>
          <a:bodyPr/>
          <a:lstStyle/>
          <a:p>
            <a:pPr>
              <a:buFont typeface="+mj-lt"/>
              <a:buAutoNum type="arabicPeriod"/>
            </a:pPr>
            <a:r>
              <a:rPr lang="en-US" sz="1800" dirty="0" smtClean="0">
                <a:latin typeface="Times New Roman" pitchFamily="18" charset="0"/>
                <a:cs typeface="Times New Roman" pitchFamily="18" charset="0"/>
                <a:hlinkClick r:id="rId2"/>
              </a:rPr>
              <a:t>www.adme.ru/33-shedevra-mirovoj-zhivopisi/</a:t>
            </a:r>
            <a:endParaRPr lang="ru-RU" sz="1800" dirty="0" smtClean="0">
              <a:latin typeface="Times New Roman" pitchFamily="18" charset="0"/>
              <a:cs typeface="Times New Roman" pitchFamily="18" charset="0"/>
            </a:endParaRPr>
          </a:p>
          <a:p>
            <a:pPr>
              <a:buFont typeface="+mj-lt"/>
              <a:buAutoNum type="arabicPeriod"/>
            </a:pPr>
            <a:r>
              <a:rPr lang="en-US" sz="1800" dirty="0">
                <a:latin typeface="Times New Roman" pitchFamily="18" charset="0"/>
                <a:cs typeface="Times New Roman" pitchFamily="18" charset="0"/>
                <a:hlinkClick r:id="rId3"/>
              </a:rPr>
              <a:t>http://</a:t>
            </a:r>
            <a:r>
              <a:rPr lang="en-US" sz="1800" dirty="0" smtClean="0">
                <a:latin typeface="Times New Roman" pitchFamily="18" charset="0"/>
                <a:cs typeface="Times New Roman" pitchFamily="18" charset="0"/>
                <a:hlinkClick r:id="rId3"/>
              </a:rPr>
              <a:t>opisanie-kartin.com</a:t>
            </a:r>
            <a:endParaRPr lang="ru-RU" sz="1800" dirty="0" smtClean="0">
              <a:latin typeface="Times New Roman" pitchFamily="18" charset="0"/>
              <a:cs typeface="Times New Roman" pitchFamily="18" charset="0"/>
            </a:endParaRPr>
          </a:p>
          <a:p>
            <a:pPr>
              <a:buFont typeface="+mj-lt"/>
              <a:buAutoNum type="arabicPeriod"/>
            </a:pPr>
            <a:r>
              <a:rPr lang="en-US" sz="1800" dirty="0">
                <a:latin typeface="Times New Roman" pitchFamily="18" charset="0"/>
                <a:cs typeface="Times New Roman" pitchFamily="18" charset="0"/>
                <a:hlinkClick r:id="rId4"/>
              </a:rPr>
              <a:t>http://</a:t>
            </a:r>
            <a:r>
              <a:rPr lang="en-US" sz="1800" dirty="0" smtClean="0">
                <a:latin typeface="Times New Roman" pitchFamily="18" charset="0"/>
                <a:cs typeface="Times New Roman" pitchFamily="18" charset="0"/>
                <a:hlinkClick r:id="rId4"/>
              </a:rPr>
              <a:t>fb.ru</a:t>
            </a:r>
            <a:endParaRPr lang="ru-RU" sz="1800" dirty="0" smtClean="0">
              <a:latin typeface="Times New Roman" pitchFamily="18" charset="0"/>
              <a:cs typeface="Times New Roman" pitchFamily="18" charset="0"/>
            </a:endParaRPr>
          </a:p>
          <a:p>
            <a:pPr>
              <a:buFont typeface="+mj-lt"/>
              <a:buAutoNum type="arabicPeriod"/>
            </a:pPr>
            <a:endParaRPr lang="ru-RU" sz="1800" dirty="0" smtClean="0">
              <a:latin typeface="Times New Roman" pitchFamily="18" charset="0"/>
              <a:cs typeface="Times New Roman" pitchFamily="18" charset="0"/>
            </a:endParaRPr>
          </a:p>
        </p:txBody>
      </p:sp>
      <p:sp>
        <p:nvSpPr>
          <p:cNvPr id="4" name="Прямоугольник 3"/>
          <p:cNvSpPr/>
          <p:nvPr/>
        </p:nvSpPr>
        <p:spPr>
          <a:xfrm>
            <a:off x="2699792" y="0"/>
            <a:ext cx="3816424" cy="661207"/>
          </a:xfrm>
          <a:prstGeom prst="rect">
            <a:avLst/>
          </a:prstGeom>
        </p:spPr>
        <p:txBody>
          <a:bodyPr wrap="square">
            <a:spAutoFit/>
          </a:bodyPr>
          <a:lstStyle/>
          <a:p>
            <a:pPr algn="ctr" fontAlgn="auto">
              <a:lnSpc>
                <a:spcPct val="150000"/>
              </a:lnSpc>
              <a:spcBef>
                <a:spcPts val="0"/>
              </a:spcBef>
              <a:spcAft>
                <a:spcPts val="0"/>
              </a:spcAft>
              <a:defRPr/>
            </a:pPr>
            <a:r>
              <a:rPr lang="ru-RU" sz="28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Интернет-ресурсы:</a:t>
            </a:r>
          </a:p>
        </p:txBody>
      </p:sp>
      <p:sp>
        <p:nvSpPr>
          <p:cNvPr id="6" name="Прямоугольник 5"/>
          <p:cNvSpPr/>
          <p:nvPr/>
        </p:nvSpPr>
        <p:spPr bwMode="auto">
          <a:xfrm>
            <a:off x="539750" y="1556792"/>
            <a:ext cx="7993063" cy="400110"/>
          </a:xfrm>
          <a:prstGeom prst="rect">
            <a:avLst/>
          </a:prstGeom>
        </p:spPr>
        <p:txBody>
          <a:bodyPr wrap="square">
            <a:spAutoFit/>
          </a:bodyPr>
          <a:lstStyle/>
          <a:p>
            <a:pPr algn="ctr" fontAlgn="auto">
              <a:spcBef>
                <a:spcPts val="0"/>
              </a:spcBef>
              <a:spcAft>
                <a:spcPts val="0"/>
              </a:spcAft>
              <a:defRPr/>
            </a:pPr>
            <a:endParaRPr lang="ru-RU" sz="20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endParaRPr lang="ru-RU" smtClean="0"/>
          </a:p>
        </p:txBody>
      </p:sp>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188640"/>
            <a:ext cx="5760640" cy="6479911"/>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5976664"/>
          </a:xfrm>
        </p:spPr>
        <p:txBody>
          <a:bodyPr/>
          <a:lstStyle/>
          <a:p>
            <a:r>
              <a:rPr lang="ru-RU" sz="3200" b="1" dirty="0" smtClean="0">
                <a:latin typeface="Georgia" panose="02040502050405020303" pitchFamily="18" charset="0"/>
              </a:rPr>
              <a:t/>
            </a:r>
            <a:br>
              <a:rPr lang="ru-RU" sz="3200" b="1" dirty="0" smtClean="0">
                <a:latin typeface="Georgia" panose="02040502050405020303" pitchFamily="18" charset="0"/>
              </a:rPr>
            </a:br>
            <a:r>
              <a:rPr lang="ru-RU" sz="3200" b="1" dirty="0" smtClean="0">
                <a:latin typeface="Georgia" panose="02040502050405020303" pitchFamily="18" charset="0"/>
              </a:rPr>
              <a:t>«</a:t>
            </a:r>
            <a:r>
              <a:rPr lang="ru-RU" sz="3200" b="1" dirty="0">
                <a:latin typeface="Georgia" panose="02040502050405020303" pitchFamily="18" charset="0"/>
              </a:rPr>
              <a:t>Девочка с персиками</a:t>
            </a:r>
            <a:r>
              <a:rPr lang="ru-RU" sz="3200" b="1" dirty="0" smtClean="0">
                <a:latin typeface="Georgia" panose="02040502050405020303" pitchFamily="18" charset="0"/>
              </a:rPr>
              <a:t>»</a:t>
            </a:r>
            <a:br>
              <a:rPr lang="ru-RU" sz="3200" b="1" dirty="0" smtClean="0">
                <a:latin typeface="Georgia" panose="02040502050405020303" pitchFamily="18" charset="0"/>
              </a:rPr>
            </a:br>
            <a:r>
              <a:rPr lang="ru-RU" sz="3200" dirty="0" smtClean="0">
                <a:latin typeface="Georgia" panose="02040502050405020303" pitchFamily="18" charset="0"/>
              </a:rPr>
              <a:t> картина </a:t>
            </a:r>
            <a:r>
              <a:rPr lang="ru-RU" sz="3200" dirty="0">
                <a:latin typeface="Georgia" panose="02040502050405020303" pitchFamily="18" charset="0"/>
              </a:rPr>
              <a:t>русского живописца </a:t>
            </a:r>
            <a:r>
              <a:rPr lang="ru-RU" sz="3200" dirty="0" smtClean="0">
                <a:latin typeface="Georgia" panose="02040502050405020303" pitchFamily="18" charset="0"/>
              </a:rPr>
              <a:t/>
            </a:r>
            <a:br>
              <a:rPr lang="ru-RU" sz="3200" dirty="0" smtClean="0">
                <a:latin typeface="Georgia" panose="02040502050405020303" pitchFamily="18" charset="0"/>
              </a:rPr>
            </a:br>
            <a:r>
              <a:rPr lang="ru-RU" sz="3200" dirty="0" smtClean="0">
                <a:latin typeface="Georgia" panose="02040502050405020303" pitchFamily="18" charset="0"/>
              </a:rPr>
              <a:t>Валентина Серова</a:t>
            </a:r>
            <a:br>
              <a:rPr lang="ru-RU" sz="3200" dirty="0" smtClean="0">
                <a:latin typeface="Georgia" panose="02040502050405020303" pitchFamily="18" charset="0"/>
              </a:rPr>
            </a:br>
            <a:r>
              <a:rPr lang="ru-RU" sz="3200" dirty="0" smtClean="0">
                <a:latin typeface="Georgia" panose="02040502050405020303" pitchFamily="18" charset="0"/>
              </a:rPr>
              <a:t> </a:t>
            </a:r>
            <a:r>
              <a:rPr lang="ru-RU" sz="3200" dirty="0">
                <a:latin typeface="Georgia" panose="02040502050405020303" pitchFamily="18" charset="0"/>
              </a:rPr>
              <a:t>написана в 1887 году, хранится в Государственной Третьяковской галерее. Героиня портрета – дочь известного предпринимателя и </a:t>
            </a:r>
            <a:r>
              <a:rPr lang="ru-RU" sz="3200" dirty="0" smtClean="0">
                <a:latin typeface="Georgia" panose="02040502050405020303" pitchFamily="18" charset="0"/>
              </a:rPr>
              <a:t>мецената</a:t>
            </a:r>
            <a:br>
              <a:rPr lang="ru-RU" sz="3200" dirty="0" smtClean="0">
                <a:latin typeface="Georgia" panose="02040502050405020303" pitchFamily="18" charset="0"/>
              </a:rPr>
            </a:br>
            <a:r>
              <a:rPr lang="ru-RU" sz="3200" dirty="0" smtClean="0">
                <a:latin typeface="Georgia" panose="02040502050405020303" pitchFamily="18" charset="0"/>
              </a:rPr>
              <a:t> </a:t>
            </a:r>
            <a:r>
              <a:rPr lang="ru-RU" sz="3200" dirty="0">
                <a:latin typeface="Georgia" panose="02040502050405020303" pitchFamily="18" charset="0"/>
              </a:rPr>
              <a:t>Саввы Мамонтова – Вера. </a:t>
            </a:r>
            <a:r>
              <a:rPr lang="ru-RU" sz="3200" dirty="0" smtClean="0">
                <a:latin typeface="Georgia" panose="02040502050405020303" pitchFamily="18" charset="0"/>
              </a:rPr>
              <a:t/>
            </a:r>
            <a:br>
              <a:rPr lang="ru-RU" sz="3200" dirty="0" smtClean="0">
                <a:latin typeface="Georgia" panose="02040502050405020303" pitchFamily="18" charset="0"/>
              </a:rPr>
            </a:br>
            <a:r>
              <a:rPr lang="ru-RU" sz="3200" dirty="0" smtClean="0">
                <a:latin typeface="Georgia" panose="02040502050405020303" pitchFamily="18" charset="0"/>
              </a:rPr>
              <a:t>Девочке </a:t>
            </a:r>
            <a:r>
              <a:rPr lang="ru-RU" sz="3200" dirty="0">
                <a:latin typeface="Georgia" panose="02040502050405020303" pitchFamily="18" charset="0"/>
              </a:rPr>
              <a:t>было всего 12 лет, когда мастер взялся писать её портрет.</a:t>
            </a:r>
            <a:br>
              <a:rPr lang="ru-RU" sz="3200" dirty="0">
                <a:latin typeface="Georgia" panose="02040502050405020303" pitchFamily="18" charset="0"/>
              </a:rPr>
            </a:br>
            <a:r>
              <a:rPr lang="ru-RU" dirty="0"/>
              <a:t/>
            </a:r>
            <a:br>
              <a:rPr lang="ru-RU" dirty="0"/>
            </a:br>
            <a:endParaRPr lang="ru-RU" dirty="0"/>
          </a:p>
        </p:txBody>
      </p:sp>
    </p:spTree>
    <p:extLst>
      <p:ext uri="{BB962C8B-B14F-4D97-AF65-F5344CB8AC3E}">
        <p14:creationId xmlns:p14="http://schemas.microsoft.com/office/powerpoint/2010/main" val="1219516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4833" r="4833"/>
          <a:stretch>
            <a:fillRect/>
          </a:stretch>
        </p:blipFill>
        <p:spPr>
          <a:xfrm>
            <a:off x="467544" y="404664"/>
            <a:ext cx="8171457" cy="6128593"/>
          </a:xfrm>
        </p:spPr>
      </p:pic>
    </p:spTree>
    <p:extLst>
      <p:ext uri="{BB962C8B-B14F-4D97-AF65-F5344CB8AC3E}">
        <p14:creationId xmlns:p14="http://schemas.microsoft.com/office/powerpoint/2010/main" val="1240984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lstStyle/>
          <a:p>
            <a:r>
              <a:rPr lang="ru-RU" sz="3200" dirty="0" smtClean="0"/>
              <a:t/>
            </a:r>
            <a:br>
              <a:rPr lang="ru-RU" sz="3200" dirty="0" smtClean="0"/>
            </a:br>
            <a:r>
              <a:rPr lang="ru-RU" sz="3200" dirty="0" smtClean="0"/>
              <a:t/>
            </a:r>
            <a:br>
              <a:rPr lang="ru-RU" sz="3200" dirty="0" smtClean="0"/>
            </a:br>
            <a:r>
              <a:rPr lang="ru-RU" sz="3200" b="1" dirty="0" smtClean="0">
                <a:latin typeface="Georgia" panose="02040502050405020303" pitchFamily="18" charset="0"/>
              </a:rPr>
              <a:t>«</a:t>
            </a:r>
            <a:r>
              <a:rPr lang="ru-RU" sz="3200" b="1" dirty="0">
                <a:latin typeface="Georgia" panose="02040502050405020303" pitchFamily="18" charset="0"/>
              </a:rPr>
              <a:t>Утро в сосновом лесу» </a:t>
            </a:r>
            <a:r>
              <a:rPr lang="ru-RU" sz="3200" dirty="0" smtClean="0">
                <a:latin typeface="Georgia" panose="02040502050405020303" pitchFamily="18" charset="0"/>
              </a:rPr>
              <a:t/>
            </a:r>
            <a:br>
              <a:rPr lang="ru-RU" sz="3200" dirty="0" smtClean="0">
                <a:latin typeface="Georgia" panose="02040502050405020303" pitchFamily="18" charset="0"/>
              </a:rPr>
            </a:br>
            <a:r>
              <a:rPr lang="ru-RU" sz="3200" dirty="0" smtClean="0">
                <a:latin typeface="Georgia" panose="02040502050405020303" pitchFamily="18" charset="0"/>
              </a:rPr>
              <a:t>Иван </a:t>
            </a:r>
            <a:r>
              <a:rPr lang="ru-RU" sz="3200" dirty="0">
                <a:latin typeface="Georgia" panose="02040502050405020303" pitchFamily="18" charset="0"/>
              </a:rPr>
              <a:t>Шишкин, Константин Савицкий </a:t>
            </a:r>
            <a:r>
              <a:rPr lang="ru-RU" sz="3200" dirty="0" smtClean="0">
                <a:latin typeface="Georgia" panose="02040502050405020303" pitchFamily="18" charset="0"/>
              </a:rPr>
              <a:t> написана в 1889</a:t>
            </a:r>
            <a:r>
              <a:rPr lang="ru-RU" sz="3200" dirty="0">
                <a:latin typeface="Georgia" panose="02040502050405020303" pitchFamily="18" charset="0"/>
              </a:rPr>
              <a:t/>
            </a:r>
            <a:br>
              <a:rPr lang="ru-RU" sz="3200" dirty="0">
                <a:latin typeface="Georgia" panose="02040502050405020303" pitchFamily="18" charset="0"/>
              </a:rPr>
            </a:br>
            <a:r>
              <a:rPr lang="ru-RU" sz="3200" dirty="0">
                <a:latin typeface="Georgia" panose="02040502050405020303" pitchFamily="18" charset="0"/>
              </a:rPr>
              <a:t>Хранится в Третьяковской галерее </a:t>
            </a:r>
            <a:r>
              <a:rPr lang="ru-RU" sz="3200" dirty="0" smtClean="0">
                <a:latin typeface="Georgia" panose="02040502050405020303" pitchFamily="18" charset="0"/>
              </a:rPr>
              <a:t/>
            </a:r>
            <a:br>
              <a:rPr lang="ru-RU" sz="3200" dirty="0" smtClean="0">
                <a:latin typeface="Georgia" panose="02040502050405020303" pitchFamily="18" charset="0"/>
              </a:rPr>
            </a:br>
            <a:r>
              <a:rPr lang="ru-RU" sz="3200" dirty="0" smtClean="0">
                <a:latin typeface="Georgia" panose="02040502050405020303" pitchFamily="18" charset="0"/>
              </a:rPr>
              <a:t>в </a:t>
            </a:r>
            <a:r>
              <a:rPr lang="ru-RU" sz="3200" dirty="0">
                <a:latin typeface="Georgia" panose="02040502050405020303" pitchFamily="18" charset="0"/>
              </a:rPr>
              <a:t>Москве</a:t>
            </a:r>
            <a:br>
              <a:rPr lang="ru-RU" sz="3200" dirty="0">
                <a:latin typeface="Georgia" panose="02040502050405020303" pitchFamily="18" charset="0"/>
              </a:rPr>
            </a:br>
            <a:r>
              <a:rPr lang="ru-RU" sz="3200" dirty="0" smtClean="0">
                <a:latin typeface="Georgia" panose="02040502050405020303" pitchFamily="18" charset="0"/>
              </a:rPr>
              <a:t>Константин Савицкий </a:t>
            </a:r>
            <a:r>
              <a:rPr lang="ru-RU" sz="3200" dirty="0">
                <a:latin typeface="Georgia" panose="02040502050405020303" pitchFamily="18" charset="0"/>
              </a:rPr>
              <a:t>нарисовал медведей, но коллекционер Павел Третьяков, когда приобрел картину, стер его подпись, так что сейчас автором картины указывается один Шишкин</a:t>
            </a:r>
            <a:r>
              <a:rPr lang="ru-RU" sz="3200" dirty="0" smtClean="0">
                <a:latin typeface="Georgia" panose="02040502050405020303" pitchFamily="18" charset="0"/>
              </a:rPr>
              <a:t>.</a:t>
            </a:r>
            <a:r>
              <a:rPr lang="ru-RU" sz="3200" dirty="0">
                <a:latin typeface="Georgia" panose="02040502050405020303" pitchFamily="18" charset="0"/>
              </a:rPr>
              <a:t/>
            </a:r>
            <a:br>
              <a:rPr lang="ru-RU" sz="3200" dirty="0">
                <a:latin typeface="Georgia" panose="02040502050405020303" pitchFamily="18" charset="0"/>
              </a:rPr>
            </a:br>
            <a:r>
              <a:rPr lang="ru-RU" dirty="0"/>
              <a:t/>
            </a:r>
            <a:br>
              <a:rPr lang="ru-RU" dirty="0"/>
            </a:br>
            <a:endParaRPr lang="ru-RU" dirty="0"/>
          </a:p>
        </p:txBody>
      </p:sp>
    </p:spTree>
    <p:extLst>
      <p:ext uri="{BB962C8B-B14F-4D97-AF65-F5344CB8AC3E}">
        <p14:creationId xmlns:p14="http://schemas.microsoft.com/office/powerpoint/2010/main" val="2201482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267744" y="188640"/>
            <a:ext cx="4608512" cy="6538173"/>
          </a:xfrm>
        </p:spPr>
      </p:pic>
    </p:spTree>
    <p:extLst>
      <p:ext uri="{BB962C8B-B14F-4D97-AF65-F5344CB8AC3E}">
        <p14:creationId xmlns:p14="http://schemas.microsoft.com/office/powerpoint/2010/main" val="2499794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lstStyle/>
          <a:p>
            <a:r>
              <a:rPr lang="ru-RU" sz="3200" b="1" dirty="0" smtClean="0">
                <a:latin typeface="Georgia" panose="02040502050405020303" pitchFamily="18" charset="0"/>
              </a:rPr>
              <a:t/>
            </a:r>
            <a:br>
              <a:rPr lang="ru-RU" sz="3200" b="1" dirty="0" smtClean="0">
                <a:latin typeface="Georgia" panose="02040502050405020303" pitchFamily="18" charset="0"/>
              </a:rPr>
            </a:br>
            <a:r>
              <a:rPr lang="ru-RU" sz="3200" b="1" dirty="0" smtClean="0">
                <a:latin typeface="Georgia" panose="02040502050405020303" pitchFamily="18" charset="0"/>
              </a:rPr>
              <a:t/>
            </a:r>
            <a:br>
              <a:rPr lang="ru-RU" sz="3200" b="1" dirty="0" smtClean="0">
                <a:latin typeface="Georgia" panose="02040502050405020303" pitchFamily="18" charset="0"/>
              </a:rPr>
            </a:br>
            <a:r>
              <a:rPr lang="ru-RU" sz="3200" b="1" dirty="0">
                <a:latin typeface="Georgia" panose="02040502050405020303" pitchFamily="18" charset="0"/>
              </a:rPr>
              <a:t/>
            </a:r>
            <a:br>
              <a:rPr lang="ru-RU" sz="3200" b="1" dirty="0">
                <a:latin typeface="Georgia" panose="02040502050405020303" pitchFamily="18" charset="0"/>
              </a:rPr>
            </a:br>
            <a:r>
              <a:rPr lang="ru-RU" sz="3200" b="1" dirty="0" smtClean="0">
                <a:latin typeface="Georgia" panose="02040502050405020303" pitchFamily="18" charset="0"/>
              </a:rPr>
              <a:t>«</a:t>
            </a:r>
            <a:r>
              <a:rPr lang="ru-RU" sz="3200" b="1" dirty="0">
                <a:latin typeface="Georgia" panose="02040502050405020303" pitchFamily="18" charset="0"/>
              </a:rPr>
              <a:t>Девочка на шаре» </a:t>
            </a:r>
            <a:r>
              <a:rPr lang="ru-RU" sz="3200" dirty="0" smtClean="0">
                <a:latin typeface="Georgia" panose="02040502050405020303" pitchFamily="18" charset="0"/>
              </a:rPr>
              <a:t/>
            </a:r>
            <a:br>
              <a:rPr lang="ru-RU" sz="3200" dirty="0" smtClean="0">
                <a:latin typeface="Georgia" panose="02040502050405020303" pitchFamily="18" charset="0"/>
              </a:rPr>
            </a:br>
            <a:r>
              <a:rPr lang="ru-RU" sz="3200" dirty="0" smtClean="0">
                <a:latin typeface="Georgia" panose="02040502050405020303" pitchFamily="18" charset="0"/>
              </a:rPr>
              <a:t>Пабло Пикассо, 1905</a:t>
            </a:r>
            <a:r>
              <a:rPr lang="ru-RU" sz="3200" dirty="0">
                <a:latin typeface="Georgia" panose="02040502050405020303" pitchFamily="18" charset="0"/>
              </a:rPr>
              <a:t/>
            </a:r>
            <a:br>
              <a:rPr lang="ru-RU" sz="3200" dirty="0">
                <a:latin typeface="Georgia" panose="02040502050405020303" pitchFamily="18" charset="0"/>
              </a:rPr>
            </a:br>
            <a:r>
              <a:rPr lang="ru-RU" sz="3200" dirty="0">
                <a:latin typeface="Georgia" panose="02040502050405020303" pitchFamily="18" charset="0"/>
              </a:rPr>
              <a:t>Хранится в Пушкинском музее, </a:t>
            </a:r>
            <a:r>
              <a:rPr lang="ru-RU" sz="3200" dirty="0" smtClean="0">
                <a:latin typeface="Georgia" panose="02040502050405020303" pitchFamily="18" charset="0"/>
              </a:rPr>
              <a:t>Москва</a:t>
            </a:r>
            <a:br>
              <a:rPr lang="ru-RU" sz="3200" dirty="0" smtClean="0">
                <a:latin typeface="Georgia" panose="02040502050405020303" pitchFamily="18" charset="0"/>
              </a:rPr>
            </a:br>
            <a:r>
              <a:rPr lang="ru-RU" sz="3200" dirty="0">
                <a:latin typeface="Georgia" panose="02040502050405020303" pitchFamily="18" charset="0"/>
              </a:rPr>
              <a:t/>
            </a:r>
            <a:br>
              <a:rPr lang="ru-RU" sz="3200" dirty="0">
                <a:latin typeface="Georgia" panose="02040502050405020303" pitchFamily="18" charset="0"/>
              </a:rPr>
            </a:br>
            <a:r>
              <a:rPr lang="ru-RU" sz="3200" dirty="0">
                <a:latin typeface="Georgia" panose="02040502050405020303" pitchFamily="18" charset="0"/>
              </a:rPr>
              <a:t>Картина оказалась в России благодаря промышленнику Ивану Абрамовичу Морозову, который в 1913 г. приобрел ее за 16 000 франков. В 1918 г. личная коллекция И. А. Морозова была национализирована.</a:t>
            </a:r>
            <a:br>
              <a:rPr lang="ru-RU" sz="3200" dirty="0">
                <a:latin typeface="Georgia" panose="02040502050405020303" pitchFamily="18" charset="0"/>
              </a:rPr>
            </a:br>
            <a:r>
              <a:rPr lang="ru-RU" sz="3200" dirty="0">
                <a:latin typeface="Georgia" panose="02040502050405020303" pitchFamily="18" charset="0"/>
              </a:rPr>
              <a:t/>
            </a:r>
            <a:br>
              <a:rPr lang="ru-RU" sz="3200" dirty="0">
                <a:latin typeface="Georgia" panose="02040502050405020303" pitchFamily="18" charset="0"/>
              </a:rPr>
            </a:br>
            <a:r>
              <a:rPr lang="ru-RU" dirty="0">
                <a:latin typeface="Georgia" panose="02040502050405020303" pitchFamily="18" charset="0"/>
              </a:rPr>
              <a:t/>
            </a:r>
            <a:br>
              <a:rPr lang="ru-RU" dirty="0">
                <a:latin typeface="Georgia" panose="02040502050405020303" pitchFamily="18" charset="0"/>
              </a:rPr>
            </a:br>
            <a:endParaRPr lang="ru-RU" dirty="0">
              <a:latin typeface="Georgia" panose="02040502050405020303" pitchFamily="18" charset="0"/>
            </a:endParaRPr>
          </a:p>
        </p:txBody>
      </p:sp>
    </p:spTree>
    <p:extLst>
      <p:ext uri="{BB962C8B-B14F-4D97-AF65-F5344CB8AC3E}">
        <p14:creationId xmlns:p14="http://schemas.microsoft.com/office/powerpoint/2010/main" val="1394789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BEBA8EAE-BF5A-486C-A8C5-ECC9F3942E4B}">
                <a14:imgProps xmlns:a14="http://schemas.microsoft.com/office/drawing/2010/main">
                  <a14:imgLayer r:embed="rId3">
                    <a14:imgEffect>
                      <a14:colorTemperature colorTemp="4375"/>
                    </a14:imgEffect>
                  </a14:imgLayer>
                </a14:imgProps>
              </a:ext>
              <a:ext uri="{28A0092B-C50C-407E-A947-70E740481C1C}">
                <a14:useLocalDpi xmlns:a14="http://schemas.microsoft.com/office/drawing/2010/main" val="0"/>
              </a:ext>
            </a:extLst>
          </a:blip>
          <a:stretch>
            <a:fillRect/>
          </a:stretch>
        </p:blipFill>
        <p:spPr>
          <a:xfrm>
            <a:off x="179512" y="692696"/>
            <a:ext cx="8748464" cy="5512795"/>
          </a:xfrm>
        </p:spPr>
      </p:pic>
    </p:spTree>
    <p:extLst>
      <p:ext uri="{BB962C8B-B14F-4D97-AF65-F5344CB8AC3E}">
        <p14:creationId xmlns:p14="http://schemas.microsoft.com/office/powerpoint/2010/main" val="3548214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lstStyle/>
          <a:p>
            <a:r>
              <a:rPr lang="ru-RU" sz="3200" dirty="0" smtClean="0"/>
              <a:t/>
            </a:r>
            <a:br>
              <a:rPr lang="ru-RU" sz="3200" dirty="0" smtClean="0"/>
            </a:br>
            <a:r>
              <a:rPr lang="ru-RU" sz="3200" dirty="0" smtClean="0"/>
              <a:t/>
            </a:r>
            <a:br>
              <a:rPr lang="ru-RU" sz="3200" dirty="0" smtClean="0"/>
            </a:br>
            <a:r>
              <a:rPr lang="ru-RU" sz="3200" b="1" dirty="0" smtClean="0">
                <a:latin typeface="Georgia" panose="02040502050405020303" pitchFamily="18" charset="0"/>
              </a:rPr>
              <a:t>«</a:t>
            </a:r>
            <a:r>
              <a:rPr lang="ru-RU" sz="3200" b="1" dirty="0">
                <a:latin typeface="Georgia" panose="02040502050405020303" pitchFamily="18" charset="0"/>
              </a:rPr>
              <a:t>Девятый вал» </a:t>
            </a:r>
            <a:r>
              <a:rPr lang="ru-RU" sz="3200" dirty="0" smtClean="0">
                <a:latin typeface="Georgia" panose="02040502050405020303" pitchFamily="18" charset="0"/>
              </a:rPr>
              <a:t/>
            </a:r>
            <a:br>
              <a:rPr lang="ru-RU" sz="3200" dirty="0" smtClean="0">
                <a:latin typeface="Georgia" panose="02040502050405020303" pitchFamily="18" charset="0"/>
              </a:rPr>
            </a:br>
            <a:r>
              <a:rPr lang="ru-RU" sz="3200" dirty="0" smtClean="0">
                <a:latin typeface="Georgia" panose="02040502050405020303" pitchFamily="18" charset="0"/>
              </a:rPr>
              <a:t>Иван Айвазовский, 1850</a:t>
            </a:r>
            <a:r>
              <a:rPr lang="ru-RU" sz="3200" dirty="0">
                <a:latin typeface="Georgia" panose="02040502050405020303" pitchFamily="18" charset="0"/>
              </a:rPr>
              <a:t/>
            </a:r>
            <a:br>
              <a:rPr lang="ru-RU" sz="3200" dirty="0">
                <a:latin typeface="Georgia" panose="02040502050405020303" pitchFamily="18" charset="0"/>
              </a:rPr>
            </a:br>
            <a:r>
              <a:rPr lang="ru-RU" sz="3200" dirty="0">
                <a:latin typeface="Georgia" panose="02040502050405020303" pitchFamily="18" charset="0"/>
              </a:rPr>
              <a:t>Хранится в </a:t>
            </a:r>
            <a:r>
              <a:rPr lang="ru-RU" sz="3200" dirty="0" smtClean="0">
                <a:latin typeface="Georgia" panose="02040502050405020303" pitchFamily="18" charset="0"/>
              </a:rPr>
              <a:t>Санкт-Петербурге </a:t>
            </a:r>
            <a:r>
              <a:rPr lang="ru-RU" sz="3200" dirty="0">
                <a:latin typeface="Georgia" panose="02040502050405020303" pitchFamily="18" charset="0"/>
              </a:rPr>
              <a:t>в Государственном Русском музее.</a:t>
            </a:r>
            <a:br>
              <a:rPr lang="ru-RU" sz="3200" dirty="0">
                <a:latin typeface="Georgia" panose="02040502050405020303" pitchFamily="18" charset="0"/>
              </a:rPr>
            </a:br>
            <a:r>
              <a:rPr lang="ru-RU" sz="3200" dirty="0">
                <a:latin typeface="Georgia" panose="02040502050405020303" pitchFamily="18" charset="0"/>
              </a:rPr>
              <a:t>Иван Айвазовский — всемирно известный российский художник-маринист, посвятивший свою жизнь изображению моря. Им создано около шести тысяч произведений, каждое из которых получило признание при жизни художника. Картина «Девятый вал» включена в книгу «100 великих картин».</a:t>
            </a:r>
            <a:br>
              <a:rPr lang="ru-RU" sz="3200" dirty="0">
                <a:latin typeface="Georgia" panose="02040502050405020303" pitchFamily="18" charset="0"/>
              </a:rPr>
            </a:br>
            <a:r>
              <a:rPr lang="ru-RU" sz="3200" dirty="0">
                <a:latin typeface="Georgia" panose="02040502050405020303" pitchFamily="18" charset="0"/>
              </a:rPr>
              <a:t/>
            </a:r>
            <a:br>
              <a:rPr lang="ru-RU" sz="3200" dirty="0">
                <a:latin typeface="Georgia" panose="02040502050405020303" pitchFamily="18" charset="0"/>
              </a:rPr>
            </a:br>
            <a:endParaRPr lang="ru-RU" sz="3200" dirty="0">
              <a:latin typeface="Georgia" panose="02040502050405020303" pitchFamily="18" charset="0"/>
            </a:endParaRPr>
          </a:p>
        </p:txBody>
      </p:sp>
    </p:spTree>
    <p:extLst>
      <p:ext uri="{BB962C8B-B14F-4D97-AF65-F5344CB8AC3E}">
        <p14:creationId xmlns:p14="http://schemas.microsoft.com/office/powerpoint/2010/main" val="21213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101</Words>
  <Application>Microsoft Office PowerPoint</Application>
  <PresentationFormat>Экран (4:3)</PresentationFormat>
  <Paragraphs>24</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 «Девочка с персиками»  картина русского живописца  Валентина Серова  написана в 1887 году, хранится в Государственной Третьяковской галерее. Героиня портрета – дочь известного предпринимателя и мецената  Саввы Мамонтова – Вера.  Девочке было всего 12 лет, когда мастер взялся писать её портрет.  </vt:lpstr>
      <vt:lpstr>Презентация PowerPoint</vt:lpstr>
      <vt:lpstr>  «Утро в сосновом лесу»  Иван Шишкин, Константин Савицкий  написана в 1889 Хранится в Третьяковской галерее  в Москве Константин Савицкий нарисовал медведей, но коллекционер Павел Третьяков, когда приобрел картину, стер его подпись, так что сейчас автором картины указывается один Шишкин.  </vt:lpstr>
      <vt:lpstr>Презентация PowerPoint</vt:lpstr>
      <vt:lpstr>   «Девочка на шаре»  Пабло Пикассо, 1905 Хранится в Пушкинском музее, Москва  Картина оказалась в России благодаря промышленнику Ивану Абрамовичу Морозову, который в 1913 г. приобрел ее за 16 000 франков. В 1918 г. личная коллекция И. А. Морозова была национализирована.   </vt:lpstr>
      <vt:lpstr>Презентация PowerPoint</vt:lpstr>
      <vt:lpstr>  «Девятый вал»  Иван Айвазовский, 1850 Хранится в Санкт-Петербурге в Государственном Русском музее. Иван Айвазовский — всемирно известный российский художник-маринист, посвятивший свою жизнь изображению моря. Им создано около шести тысяч произведений, каждое из которых получило признание при жизни художника. Картина «Девятый вал» включена в книгу «100 великих картин».  </vt:lpstr>
      <vt:lpstr>Презентация PowerPoint</vt:lpstr>
      <vt:lpstr>«Иван Царевич на сером волке»   картина великого русского художника Виктора Михайловича Васнецова  Картина была написана в 1889 году, находится в Государственной Третьяковской галерее в Москве. В. М. Васнецов создал целую серию картин, которые иллюстрируют самые известные русские сказки и былины.</vt:lpstr>
      <vt:lpstr>Презентация PowerPoint</vt:lpstr>
      <vt:lpstr> «Чёрный квадрат»  Казимир Малевич, 1915 Хранится в Государственной Третьяковской галерее По утверждению художника, он писал картину несколько месяцев. Впоследствии Малевич выполнил несколько копий «Черного квадрата» (по некоторым данным, семь). По одной из версий, художник не смог закончить работу над картиной в нужный срок, поэтому ему пришлось замазать работу черной краской. Впоследствии, после признания публики, Малевич писал новые «Черные квадраты» уже на чистых холстах, а также  «Красный квадрат» (в двух экземплярах) и один «Белый квадрат».  </vt:lpstr>
      <vt:lpstr>Презентация PowerPoint</vt:lpstr>
      <vt:lpstr>«Грачи прилетели»  Алексей Кондратьевич Саврасов  написана в 1871 году.  Практически сразу простота и безыскусность этого полотна привлекли внимание современников. Известный меценат и ценитель искусства Третьяков незамедлительно приобрел этот шедевр для своей коллекции </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Компас</dc:creator>
  <cp:lastModifiedBy>GHOST</cp:lastModifiedBy>
  <cp:revision>14</cp:revision>
  <dcterms:created xsi:type="dcterms:W3CDTF">2013-07-10T15:03:44Z</dcterms:created>
  <dcterms:modified xsi:type="dcterms:W3CDTF">2016-04-25T19:24:57Z</dcterms:modified>
</cp:coreProperties>
</file>