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3" r:id="rId10"/>
    <p:sldId id="265" r:id="rId11"/>
    <p:sldId id="268" r:id="rId12"/>
    <p:sldId id="267" r:id="rId13"/>
    <p:sldId id="274" r:id="rId14"/>
    <p:sldId id="272" r:id="rId15"/>
    <p:sldId id="275" r:id="rId16"/>
    <p:sldId id="271" r:id="rId17"/>
    <p:sldId id="257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21" autoAdjust="0"/>
    <p:restoredTop sz="94574" autoAdjust="0"/>
  </p:normalViewPr>
  <p:slideViewPr>
    <p:cSldViewPr>
      <p:cViewPr>
        <p:scale>
          <a:sx n="59" d="100"/>
          <a:sy n="59" d="100"/>
        </p:scale>
        <p:origin x="-979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7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для шаблонов\луг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0"/>
            <a:ext cx="9126538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Admin\Рабочий стол\угадай\Синий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50" y="6429375"/>
            <a:ext cx="121443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54346-CED5-4017-8452-17A32764A64C}" type="datetimeFigureOut">
              <a:rPr lang="ru-RU"/>
              <a:pPr>
                <a:defRPr/>
              </a:pPr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0B66B-EB6E-4E94-96E4-0078CBB37E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9D1CA-B58C-4451-B079-B0AC15EB3983}" type="datetimeFigureOut">
              <a:rPr lang="ru-RU"/>
              <a:pPr>
                <a:defRPr/>
              </a:pPr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69FBF-E036-4BAC-BB1B-CFB708F7E9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031C6-27C9-4D41-9366-AA9102F304DB}" type="datetimeFigureOut">
              <a:rPr lang="ru-RU"/>
              <a:pPr>
                <a:defRPr/>
              </a:pPr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6CF22-20BD-4AC1-837E-FA371B4771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1DD8A-88A2-4EF4-AC09-D9B04012AE01}" type="datetimeFigureOut">
              <a:rPr lang="ru-RU"/>
              <a:pPr>
                <a:defRPr/>
              </a:pPr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058CB-7422-4955-B4EF-B8F58A164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E9219-3CC1-4817-A133-9D0DBA522BEF}" type="datetimeFigureOut">
              <a:rPr lang="ru-RU"/>
              <a:pPr>
                <a:defRPr/>
              </a:pPr>
              <a:t>03.12.2014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75238-AA29-4BCB-9945-A0FF743091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ADC9B-19AD-4812-91A6-1B8065587D54}" type="datetimeFigureOut">
              <a:rPr lang="ru-RU"/>
              <a:pPr>
                <a:defRPr/>
              </a:pPr>
              <a:t>03.12.2014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F3882-E263-4C75-B46F-988DB3AF2B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3600F-68FF-4A18-9256-62B8E2FD47CD}" type="datetimeFigureOut">
              <a:rPr lang="ru-RU"/>
              <a:pPr>
                <a:defRPr/>
              </a:pPr>
              <a:t>03.12.2014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2EAE0-423B-4D32-801E-8C9F822FF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ECFE7-8977-4541-AE55-A553A995E90C}" type="datetimeFigureOut">
              <a:rPr lang="ru-RU"/>
              <a:pPr>
                <a:defRPr/>
              </a:pPr>
              <a:t>03.12.2014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6644-69FE-4907-AA02-0C4B23E31B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AFA3F-49B6-44C7-AF12-47CAC19F4651}" type="datetimeFigureOut">
              <a:rPr lang="ru-RU"/>
              <a:pPr>
                <a:defRPr/>
              </a:pPr>
              <a:t>03.12.2014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A5CB9-52F0-4E96-B478-324CD8DEE9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DB21F-D235-46EA-AC5A-BCBAB456AB58}" type="datetimeFigureOut">
              <a:rPr lang="ru-RU"/>
              <a:pPr>
                <a:defRPr/>
              </a:pPr>
              <a:t>03.12.2014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9AFF-3304-4833-8E7F-CC85C06CEB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C:\Documents and Settings\Admin\Рабочий стол\для шаблонов\Копия луг.gi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840E04-5B8B-4A6E-B28B-A715277F5D91}" type="datetimeFigureOut">
              <a:rPr lang="ru-RU"/>
              <a:pPr>
                <a:defRPr/>
              </a:pPr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4F2746-256B-4ECE-AA0E-CC3F4886E6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84;&#1091;&#1079;&#1099;&#1082;&#1072;\&#1041;&#1091;&#1088;&#1077;&#1085;&#1080;&#1085;&#1072;%20&#1040;.&#1048;.%20&#1056;&#1080;&#1090;&#1084;&#1080;&#1095;&#1077;&#1089;&#1082;&#1072;&#1103;%20&#1084;&#1086;&#1079;&#1072;&#1080;&#1082;&#1072;_&#1076;&#1080;&#1089;&#1082;&#1080;\&#1041;&#1091;&#1088;&#1077;&#1085;&#1080;&#1085;&#1072;%20.&#1056;&#1080;&#1090;&#1084;&#1080;&#1095;&#1077;&#1089;&#1082;&#1072;&#1103;%20&#1084;&#1086;&#1079;&#1072;&#1080;&#1082;&#1072;.&#1076;&#1080;&#1089;&#1082;4\12%20Golubaja%20voda.mp3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D:\&#1084;&#1091;&#1079;&#1099;&#1082;&#1072;\&#1041;&#1091;&#1088;&#1077;&#1085;&#1080;&#1085;&#1072;%20&#1040;.&#1048;.%20&#1056;&#1080;&#1090;&#1084;&#1080;&#1095;&#1077;&#1089;&#1082;&#1072;&#1103;%20&#1084;&#1086;&#1079;&#1072;&#1080;&#1082;&#1072;_&#1076;&#1080;&#1089;&#1082;&#1080;\&#1041;&#1091;&#1088;&#1077;&#1085;&#1080;&#1085;&#1072;%20.&#1056;&#1080;&#1090;&#1084;&#1080;&#1095;&#1077;&#1089;&#1082;&#1072;&#1103;%20&#1084;&#1086;&#1079;&#1072;&#1080;&#1082;&#1072;.&#1076;&#1080;&#1089;&#1082;4\11%20Pod%20muzyku%20vivaldi.mp3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714348" y="785794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Возрастные особенности детей 1 – 3 лет.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43636" y="4500570"/>
            <a:ext cx="2828900" cy="1852610"/>
          </a:xfrm>
        </p:spPr>
        <p:txBody>
          <a:bodyPr rtlCol="0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Подготовила: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воспитатель ЦИПРа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Николаева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Ольга  Николаевна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6146" name="Picture 2" descr="C:\Users\Ольга\Desktop\9569232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2714620"/>
            <a:ext cx="3416300" cy="3581400"/>
          </a:xfrm>
          <a:prstGeom prst="rect">
            <a:avLst/>
          </a:prstGeom>
          <a:noFill/>
        </p:spPr>
      </p:pic>
      <p:pic>
        <p:nvPicPr>
          <p:cNvPr id="5" name="12 Golubaja vod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14282" y="628652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74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Важны для развития малышей специальные игры – занятия, продолжительность которых 10 минут.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1\Desktop\Фото 1 мл. гр\Новая папка (2)\DSC_01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1357298"/>
            <a:ext cx="4140282" cy="310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1\Desktop\Фото 1 мл. гр\Новая папка (2)\DSC_01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23333"/>
          <a:stretch>
            <a:fillRect/>
          </a:stretch>
        </p:blipFill>
        <p:spPr bwMode="auto">
          <a:xfrm>
            <a:off x="857224" y="3714752"/>
            <a:ext cx="3286148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1\Desktop\Фото 1 мл. гр\Новая папка (2)\DSC_0155.jpg"/>
          <p:cNvPicPr>
            <a:picLocks noChangeAspect="1" noChangeArrowheads="1"/>
          </p:cNvPicPr>
          <p:nvPr/>
        </p:nvPicPr>
        <p:blipFill>
          <a:blip r:embed="rId4" cstate="print"/>
          <a:srcRect b="17021"/>
          <a:stretch>
            <a:fillRect/>
          </a:stretch>
        </p:blipFill>
        <p:spPr bwMode="auto">
          <a:xfrm>
            <a:off x="4429124" y="1285860"/>
            <a:ext cx="4476749" cy="2786082"/>
          </a:xfrm>
          <a:prstGeom prst="rect">
            <a:avLst/>
          </a:prstGeom>
          <a:noFill/>
        </p:spPr>
      </p:pic>
      <p:pic>
        <p:nvPicPr>
          <p:cNvPr id="2050" name="Picture 2" descr="D:\ЦИПР\ясли\_IGP72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000504"/>
            <a:ext cx="3919356" cy="2612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00"/>
                            </p:stCondLst>
                            <p:childTnLst>
                              <p:par>
                                <p:cTn id="3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200"/>
                            </p:stCondLst>
                            <p:childTnLst>
                              <p:par>
                                <p:cTn id="3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74638"/>
            <a:ext cx="682944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Развитие творческих способностей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1\Desktop\Фото 1 мл. гр\DSC_02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42910" y="1857364"/>
            <a:ext cx="3053975" cy="4071966"/>
          </a:xfrm>
          <a:prstGeom prst="rect">
            <a:avLst/>
          </a:prstGeom>
          <a:noFill/>
        </p:spPr>
      </p:pic>
      <p:pic>
        <p:nvPicPr>
          <p:cNvPr id="2050" name="Picture 2" descr="C:\Users\Ольга\Desktop\ЦИПР\DSCN29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500306"/>
            <a:ext cx="4000076" cy="3000396"/>
          </a:xfrm>
          <a:prstGeom prst="rect">
            <a:avLst/>
          </a:prstGeom>
          <a:noFill/>
        </p:spPr>
      </p:pic>
      <p:pic>
        <p:nvPicPr>
          <p:cNvPr id="9" name="11 Pod muzyku vivald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214282" y="628652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7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3250" y="0"/>
            <a:ext cx="5900750" cy="939784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этом возрасте у малышей активно начинает развиваться воображение.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1\Desktop\Фото 1 мл. гр\фотки\DSC002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9839" b="26208"/>
          <a:stretch>
            <a:fillRect/>
          </a:stretch>
        </p:blipFill>
        <p:spPr bwMode="auto">
          <a:xfrm>
            <a:off x="6286512" y="3714752"/>
            <a:ext cx="2500330" cy="284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1\Desktop\Фото 1 мл. гр\фотки\DSC002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15784" b="21080"/>
          <a:stretch>
            <a:fillRect/>
          </a:stretch>
        </p:blipFill>
        <p:spPr bwMode="auto">
          <a:xfrm>
            <a:off x="3500430" y="3714752"/>
            <a:ext cx="2545854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14745" y="1571612"/>
            <a:ext cx="5214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Задача взрослого – развивать детскую фантазию и умело использовать её, например в сюжетной игре.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Ольга\Desktop\ЦИПР\IMG_20141120_111511.jpg"/>
          <p:cNvPicPr>
            <a:picLocks noChangeAspect="1" noChangeArrowheads="1"/>
          </p:cNvPicPr>
          <p:nvPr/>
        </p:nvPicPr>
        <p:blipFill>
          <a:blip r:embed="rId4" cstate="print"/>
          <a:srcRect b="21917"/>
          <a:stretch>
            <a:fillRect/>
          </a:stretch>
        </p:blipFill>
        <p:spPr bwMode="auto">
          <a:xfrm>
            <a:off x="285720" y="1785926"/>
            <a:ext cx="2933409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4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4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5429264"/>
            <a:ext cx="5143536" cy="928694"/>
          </a:xfrm>
        </p:spPr>
        <p:txBody>
          <a:bodyPr/>
          <a:lstStyle/>
          <a:p>
            <a:pPr algn="ctr"/>
            <a:r>
              <a:rPr lang="ru-RU" sz="3200" dirty="0" smtClean="0"/>
              <a:t>Сюжетная игра «Шофёр»</a:t>
            </a:r>
            <a:endParaRPr lang="ru-RU" sz="3200" dirty="0"/>
          </a:p>
        </p:txBody>
      </p:sp>
      <p:pic>
        <p:nvPicPr>
          <p:cNvPr id="3076" name="Picture 4" descr="C:\Users\Ольга\Desktop\ЦИПР\IMG_20141121_111758.jpg"/>
          <p:cNvPicPr>
            <a:picLocks noChangeAspect="1" noChangeArrowheads="1"/>
          </p:cNvPicPr>
          <p:nvPr/>
        </p:nvPicPr>
        <p:blipFill>
          <a:blip r:embed="rId2" cstate="print"/>
          <a:srcRect l="18421" t="17763" b="6743"/>
          <a:stretch>
            <a:fillRect/>
          </a:stretch>
        </p:blipFill>
        <p:spPr bwMode="auto">
          <a:xfrm>
            <a:off x="1285852" y="1214422"/>
            <a:ext cx="2428892" cy="3995919"/>
          </a:xfrm>
          <a:prstGeom prst="rect">
            <a:avLst/>
          </a:prstGeom>
          <a:noFill/>
        </p:spPr>
      </p:pic>
      <p:pic>
        <p:nvPicPr>
          <p:cNvPr id="3077" name="Picture 5" descr="C:\Users\Ольга\Desktop\ЦИПР\IMG_20141121_113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214422"/>
            <a:ext cx="2286016" cy="40640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этом возрасте дети уже могут самостоятельно одевать и снимать некоторые предметы одежды.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5072074"/>
            <a:ext cx="8215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Поощряйте инициативу малыша  к самостоятельности и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будьте всегда готовы,  чтобы помочь ему, если у него  что-то не получилось.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1\Desktop\Фото 1 мл. гр\DSC_02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14645" b="8877"/>
          <a:stretch>
            <a:fillRect/>
          </a:stretch>
        </p:blipFill>
        <p:spPr bwMode="auto">
          <a:xfrm>
            <a:off x="4929190" y="1428736"/>
            <a:ext cx="2469502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1\Desktop\Фото 1 мл. гр\DSC_01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10000" b="11667"/>
          <a:stretch>
            <a:fillRect/>
          </a:stretch>
        </p:blipFill>
        <p:spPr bwMode="auto">
          <a:xfrm>
            <a:off x="1214414" y="1428736"/>
            <a:ext cx="2411032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6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6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Трудовое воспитание</a:t>
            </a:r>
            <a:endParaRPr lang="ru-RU" dirty="0"/>
          </a:p>
        </p:txBody>
      </p:sp>
      <p:pic>
        <p:nvPicPr>
          <p:cNvPr id="4098" name="Picture 2" descr="C:\Users\Ольга\Desktop\ЦИПР\IMG_20141121_105557.jpg"/>
          <p:cNvPicPr>
            <a:picLocks noChangeAspect="1" noChangeArrowheads="1"/>
          </p:cNvPicPr>
          <p:nvPr/>
        </p:nvPicPr>
        <p:blipFill>
          <a:blip r:embed="rId2" cstate="print"/>
          <a:srcRect t="23104"/>
          <a:stretch>
            <a:fillRect/>
          </a:stretch>
        </p:blipFill>
        <p:spPr bwMode="auto">
          <a:xfrm>
            <a:off x="214282" y="2000240"/>
            <a:ext cx="2500330" cy="3786214"/>
          </a:xfrm>
          <a:prstGeom prst="rect">
            <a:avLst/>
          </a:prstGeom>
          <a:noFill/>
        </p:spPr>
      </p:pic>
      <p:pic>
        <p:nvPicPr>
          <p:cNvPr id="4099" name="Picture 3" descr="C:\Users\Ольга\Desktop\ЦИПР\IMG_20141121_02145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29388" y="2000240"/>
            <a:ext cx="2253308" cy="3799503"/>
          </a:xfrm>
          <a:prstGeom prst="rect">
            <a:avLst/>
          </a:prstGeom>
          <a:noFill/>
        </p:spPr>
      </p:pic>
      <p:pic>
        <p:nvPicPr>
          <p:cNvPr id="4100" name="Picture 4" descr="C:\Users\Ольга\Desktop\ЦИПР\IMG_20141121_021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9661" y="1714488"/>
            <a:ext cx="2011079" cy="2681438"/>
          </a:xfrm>
          <a:prstGeom prst="rect">
            <a:avLst/>
          </a:prstGeom>
          <a:noFill/>
        </p:spPr>
      </p:pic>
      <p:pic>
        <p:nvPicPr>
          <p:cNvPr id="4101" name="Picture 5" descr="C:\Users\Ольга\Desktop\ЦИПР\IMG_20141121_021504.jpg"/>
          <p:cNvPicPr>
            <a:picLocks noChangeAspect="1" noChangeArrowheads="1"/>
          </p:cNvPicPr>
          <p:nvPr/>
        </p:nvPicPr>
        <p:blipFill>
          <a:blip r:embed="rId5" cstate="print"/>
          <a:srcRect l="25546" t="9434" b="26099"/>
          <a:stretch>
            <a:fillRect/>
          </a:stretch>
        </p:blipFill>
        <p:spPr bwMode="auto">
          <a:xfrm>
            <a:off x="3643306" y="3571876"/>
            <a:ext cx="2537015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6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6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6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929718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Помните! Что главной фигурой в жизни ребёнка по прежнему остаётся – взрослый!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1\Desktop\Фото 1 мл. гр\фотки\DSC002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4997" r="7023" b="15674"/>
          <a:stretch>
            <a:fillRect/>
          </a:stretch>
        </p:blipFill>
        <p:spPr bwMode="auto">
          <a:xfrm>
            <a:off x="1500166" y="1857364"/>
            <a:ext cx="6259282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428728" y="857232"/>
            <a:ext cx="6643734" cy="107157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Спасибо за внимание</a:t>
            </a:r>
          </a:p>
        </p:txBody>
      </p:sp>
      <p:pic>
        <p:nvPicPr>
          <p:cNvPr id="5122" name="Picture 2" descr="C:\Users\Ольга\Desktop\31671069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785926"/>
            <a:ext cx="6348431" cy="4354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74638"/>
            <a:ext cx="6400816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Двигательные навыки.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29058" y="1142984"/>
            <a:ext cx="4929222" cy="400052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/>
              <a:t>Дети учатся управлять своим телом:</a:t>
            </a:r>
          </a:p>
          <a:p>
            <a:pPr marL="266700" indent="-266700" algn="just"/>
            <a:r>
              <a:rPr lang="ru-RU" sz="2400" dirty="0" smtClean="0"/>
              <a:t>при беге и ходьбе;</a:t>
            </a:r>
          </a:p>
          <a:p>
            <a:pPr marL="266700" indent="-266700" algn="just"/>
            <a:r>
              <a:rPr lang="ru-RU" sz="2400" dirty="0" smtClean="0"/>
              <a:t>при наклонах и подъёмах;</a:t>
            </a:r>
          </a:p>
          <a:p>
            <a:pPr marL="0" indent="0" algn="just">
              <a:buNone/>
            </a:pPr>
            <a:r>
              <a:rPr lang="ru-RU" sz="2400" dirty="0" smtClean="0"/>
              <a:t>Малыши учатся новым движениям:</a:t>
            </a:r>
          </a:p>
          <a:p>
            <a:pPr marL="266700" indent="-266700" algn="just"/>
            <a:r>
              <a:rPr lang="ru-RU" sz="2400" dirty="0" smtClean="0"/>
              <a:t>прыгать на 2-х ногах, с высоты;</a:t>
            </a:r>
          </a:p>
          <a:p>
            <a:pPr marL="266700" indent="-266700" algn="just"/>
            <a:r>
              <a:rPr lang="ru-RU" sz="2400" dirty="0" smtClean="0"/>
              <a:t>подниматься и спускаться по лестнице;</a:t>
            </a:r>
          </a:p>
          <a:p>
            <a:pPr marL="266700" indent="-266700" algn="just"/>
            <a:r>
              <a:rPr lang="ru-RU" sz="2400" dirty="0" smtClean="0"/>
              <a:t>подлезать и пролезать в ворота;</a:t>
            </a:r>
          </a:p>
          <a:p>
            <a:pPr marL="266700" indent="-266700" algn="just"/>
            <a:r>
              <a:rPr lang="ru-RU" sz="2400" dirty="0" smtClean="0"/>
              <a:t>скакать на одной ноге и др.</a:t>
            </a:r>
            <a:endParaRPr lang="ru-RU" sz="2400" dirty="0"/>
          </a:p>
        </p:txBody>
      </p:sp>
      <p:pic>
        <p:nvPicPr>
          <p:cNvPr id="6" name="Picture 6" descr="F:\Аттестация Спиридоновой, Мухачёвой\IMG_7100.jpg"/>
          <p:cNvPicPr>
            <a:picLocks noChangeAspect="1" noChangeArrowheads="1"/>
          </p:cNvPicPr>
          <p:nvPr/>
        </p:nvPicPr>
        <p:blipFill>
          <a:blip r:embed="rId2" cstate="print"/>
          <a:srcRect t="11355" b="26191"/>
          <a:stretch>
            <a:fillRect/>
          </a:stretch>
        </p:blipFill>
        <p:spPr bwMode="auto">
          <a:xfrm>
            <a:off x="571472" y="3500438"/>
            <a:ext cx="2714644" cy="3014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769" t="4891" r="3111" b="60871"/>
          <a:stretch>
            <a:fillRect/>
          </a:stretch>
        </p:blipFill>
        <p:spPr bwMode="auto">
          <a:xfrm>
            <a:off x="285720" y="1071546"/>
            <a:ext cx="300039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74638"/>
            <a:ext cx="6072198" cy="11430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Маленькие скалолазы.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7410" name="Picture 2" descr="C:\Users\1\Desktop\Фото 1 мл. гр\фотки\DSC002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15789"/>
          <a:stretch>
            <a:fillRect/>
          </a:stretch>
        </p:blipFill>
        <p:spPr bwMode="auto">
          <a:xfrm>
            <a:off x="6429388" y="1928802"/>
            <a:ext cx="2290480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1" name="Picture 3" descr="C:\Users\1\Desktop\Фото 1 мл. гр\фотки\DSC002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14282" y="1071546"/>
            <a:ext cx="1983279" cy="3525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2" name="Picture 4" descr="C:\Users\1\Desktop\Фото 1 мл. гр\фотки\DSC00237.JPG"/>
          <p:cNvPicPr>
            <a:picLocks noChangeAspect="1" noChangeArrowheads="1"/>
          </p:cNvPicPr>
          <p:nvPr/>
        </p:nvPicPr>
        <p:blipFill>
          <a:blip r:embed="rId4" cstate="print"/>
          <a:srcRect b="12466"/>
          <a:stretch>
            <a:fillRect/>
          </a:stretch>
        </p:blipFill>
        <p:spPr bwMode="auto">
          <a:xfrm>
            <a:off x="2214546" y="2071678"/>
            <a:ext cx="2019885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4282" y="5286388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Они ловко забираются на всевозможные препятствия. Доводят этот навык до совершенства. Но чувства опасности у них ещё не сформировалось…</a:t>
            </a:r>
            <a:endParaRPr lang="ru-RU" sz="2400" dirty="0"/>
          </a:p>
        </p:txBody>
      </p:sp>
      <p:pic>
        <p:nvPicPr>
          <p:cNvPr id="1026" name="Picture 2" descr="C:\Users\Ольга\Desktop\ЦИПР\IMG_20141120_11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142984"/>
            <a:ext cx="2066695" cy="3674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5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5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274638"/>
            <a:ext cx="650085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Эмоциональное развитие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8434" name="Picture 2" descr="C:\Users\1\Desktop\Фото 1 мл. гр\фотки\DSC002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3725"/>
          <a:stretch>
            <a:fillRect/>
          </a:stretch>
        </p:blipFill>
        <p:spPr bwMode="auto">
          <a:xfrm>
            <a:off x="2500298" y="2214554"/>
            <a:ext cx="2049377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5" name="Picture 3" descr="C:\Users\1\Desktop\Фото 1 мл. гр\фотки\DSC002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6667" b="11111"/>
          <a:stretch>
            <a:fillRect/>
          </a:stretch>
        </p:blipFill>
        <p:spPr bwMode="auto">
          <a:xfrm>
            <a:off x="6572264" y="2643182"/>
            <a:ext cx="2169929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7" name="Picture 5" descr="C:\Users\1\Desktop\Фото 1 мл. гр\фотки\DSC00232 - копия.JPG"/>
          <p:cNvPicPr>
            <a:picLocks noChangeAspect="1" noChangeArrowheads="1"/>
          </p:cNvPicPr>
          <p:nvPr/>
        </p:nvPicPr>
        <p:blipFill>
          <a:blip r:embed="rId4" cstate="print"/>
          <a:srcRect t="14286" b="12500"/>
          <a:stretch>
            <a:fillRect/>
          </a:stretch>
        </p:blipFill>
        <p:spPr bwMode="auto">
          <a:xfrm>
            <a:off x="4500562" y="1285860"/>
            <a:ext cx="2250297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8" name="Picture 6" descr="C:\Users\1\Desktop\Фото 1 мл. гр\фотки\DSC00254.JPG"/>
          <p:cNvPicPr>
            <a:picLocks noChangeAspect="1" noChangeArrowheads="1"/>
          </p:cNvPicPr>
          <p:nvPr/>
        </p:nvPicPr>
        <p:blipFill>
          <a:blip r:embed="rId5" cstate="print"/>
          <a:srcRect t="15385" b="13462"/>
          <a:stretch>
            <a:fillRect/>
          </a:stretch>
        </p:blipFill>
        <p:spPr bwMode="auto">
          <a:xfrm>
            <a:off x="357158" y="1142984"/>
            <a:ext cx="2089562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85720" y="5429264"/>
            <a:ext cx="864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Малыши учатся выражать  свои эмоции, как положительные, так  и  отрицательные!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C:\Users\1\Desktop\Фото 1 мл. гр\Новая папка (2)\DSC_0040 - копия.jpg"/>
          <p:cNvPicPr>
            <a:picLocks noChangeAspect="1" noChangeArrowheads="1"/>
          </p:cNvPicPr>
          <p:nvPr/>
        </p:nvPicPr>
        <p:blipFill>
          <a:blip r:embed="rId2" cstate="print"/>
          <a:srcRect t="5000" b="17500"/>
          <a:stretch>
            <a:fillRect/>
          </a:stretch>
        </p:blipFill>
        <p:spPr bwMode="auto">
          <a:xfrm>
            <a:off x="500034" y="1500174"/>
            <a:ext cx="2048589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 descr="C:\Users\1\Desktop\Фото 1 мл. гр\фотки\DSC002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6387" r="16243" b="27231"/>
          <a:stretch>
            <a:fillRect/>
          </a:stretch>
        </p:blipFill>
        <p:spPr bwMode="auto">
          <a:xfrm rot="21253905">
            <a:off x="496659" y="1452689"/>
            <a:ext cx="2043282" cy="287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Picture 3" descr="C:\Users\1\Desktop\Фото 1 мл. гр\фотки\DSC002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23237" r="15692"/>
          <a:stretch>
            <a:fillRect/>
          </a:stretch>
        </p:blipFill>
        <p:spPr bwMode="auto">
          <a:xfrm rot="362154">
            <a:off x="6096945" y="1705691"/>
            <a:ext cx="2680345" cy="2468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0" name="Picture 4" descr="C:\Users\1\Desktop\Фото 1 мл. гр\фотки\DSC00223.JPG"/>
          <p:cNvPicPr>
            <a:picLocks noChangeAspect="1" noChangeArrowheads="1"/>
          </p:cNvPicPr>
          <p:nvPr/>
        </p:nvPicPr>
        <p:blipFill>
          <a:blip r:embed="rId5" cstate="print"/>
          <a:srcRect t="21622" b="16216"/>
          <a:stretch>
            <a:fillRect/>
          </a:stretch>
        </p:blipFill>
        <p:spPr bwMode="auto">
          <a:xfrm>
            <a:off x="3071802" y="1428736"/>
            <a:ext cx="2521101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4282" y="4357694"/>
            <a:ext cx="87681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Малыши, как и любой человек, могут выражать отрицательные эмоции.  Наша задача – научить выражать эти эмоции приемлемым способом. Для этого нам потребуется много времени и терпения. А так же неоднократное повторение малышу как следует вести себя, избегая при этом фразы «так нельзя делать» .</a:t>
            </a:r>
            <a:endParaRPr lang="ru-RU" sz="2400" dirty="0"/>
          </a:p>
        </p:txBody>
      </p:sp>
      <p:pic>
        <p:nvPicPr>
          <p:cNvPr id="19461" name="Picture 5" descr="C:\Users\1\Desktop\Фото 1 мл. гр\фотки\DSC00224.JPG"/>
          <p:cNvPicPr>
            <a:picLocks noChangeAspect="1" noChangeArrowheads="1"/>
          </p:cNvPicPr>
          <p:nvPr/>
        </p:nvPicPr>
        <p:blipFill>
          <a:blip r:embed="rId6" cstate="print"/>
          <a:srcRect r="24617" b="52662"/>
          <a:stretch>
            <a:fillRect/>
          </a:stretch>
        </p:blipFill>
        <p:spPr bwMode="auto">
          <a:xfrm>
            <a:off x="3071802" y="1643050"/>
            <a:ext cx="2495622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3" name="Picture 7" descr="C:\Users\1\Desktop\Фото 1 мл. гр\фотки\DSC00220 - копия.JPG"/>
          <p:cNvPicPr>
            <a:picLocks noChangeAspect="1" noChangeArrowheads="1"/>
          </p:cNvPicPr>
          <p:nvPr/>
        </p:nvPicPr>
        <p:blipFill>
          <a:blip r:embed="rId7" cstate="print"/>
          <a:srcRect t="5556" b="19444"/>
          <a:stretch>
            <a:fillRect/>
          </a:stretch>
        </p:blipFill>
        <p:spPr bwMode="auto">
          <a:xfrm>
            <a:off x="6429388" y="1500174"/>
            <a:ext cx="2076892" cy="2769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0"/>
            <a:ext cx="6400816" cy="71438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Умственное развитие.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84" y="642918"/>
            <a:ext cx="6273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В игре происходит всестороннее развитие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малыша, в том числе и умственное…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1\Desktop\Фото 1 мл. гр\фотки\DSC002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4455" r="13268"/>
          <a:stretch>
            <a:fillRect/>
          </a:stretch>
        </p:blipFill>
        <p:spPr bwMode="auto">
          <a:xfrm>
            <a:off x="285720" y="1428736"/>
            <a:ext cx="3571900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1\Desktop\Фото 1 мл. гр\Новая папка (2)\DSC_01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7538" r="21379"/>
          <a:stretch>
            <a:fillRect/>
          </a:stretch>
        </p:blipFill>
        <p:spPr bwMode="auto">
          <a:xfrm>
            <a:off x="5357818" y="1500174"/>
            <a:ext cx="3600053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D:\ЦИПР\ясли\_IGP7147.JPG"/>
          <p:cNvPicPr>
            <a:picLocks noChangeAspect="1" noChangeArrowheads="1"/>
          </p:cNvPicPr>
          <p:nvPr/>
        </p:nvPicPr>
        <p:blipFill>
          <a:blip r:embed="rId4" cstate="print"/>
          <a:srcRect l="17450" r="14738" b="11227"/>
          <a:stretch>
            <a:fillRect/>
          </a:stretch>
        </p:blipFill>
        <p:spPr bwMode="auto">
          <a:xfrm>
            <a:off x="3071802" y="3214686"/>
            <a:ext cx="3929090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6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6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8596" y="285728"/>
            <a:ext cx="8501122" cy="1214446"/>
          </a:xfrm>
        </p:spPr>
        <p:txBody>
          <a:bodyPr/>
          <a:lstStyle/>
          <a:p>
            <a:pPr algn="just"/>
            <a:r>
              <a:rPr lang="ru-RU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Через игру малыши знакомятся с предметным миром: изучают качества предметов и действия, которые можно осуществить с этим предметом. </a:t>
            </a:r>
            <a:endParaRPr lang="ru-RU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1\Desktop\Фото 1 мл. гр\фотки\DSC002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9150" r="24872"/>
          <a:stretch>
            <a:fillRect/>
          </a:stretch>
        </p:blipFill>
        <p:spPr bwMode="auto">
          <a:xfrm>
            <a:off x="142844" y="1643050"/>
            <a:ext cx="2714644" cy="3233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Ольга\Desktop\ЦИПР\IMG_20141120_105736.jpg"/>
          <p:cNvPicPr>
            <a:picLocks noChangeAspect="1" noChangeArrowheads="1"/>
          </p:cNvPicPr>
          <p:nvPr/>
        </p:nvPicPr>
        <p:blipFill>
          <a:blip r:embed="rId3" cstate="print"/>
          <a:srcRect t="12500"/>
          <a:stretch>
            <a:fillRect/>
          </a:stretch>
        </p:blipFill>
        <p:spPr bwMode="auto">
          <a:xfrm>
            <a:off x="3286116" y="2928934"/>
            <a:ext cx="2357454" cy="3667147"/>
          </a:xfrm>
          <a:prstGeom prst="rect">
            <a:avLst/>
          </a:prstGeom>
          <a:noFill/>
        </p:spPr>
      </p:pic>
      <p:pic>
        <p:nvPicPr>
          <p:cNvPr id="3075" name="Picture 3" descr="C:\Users\Ольга\Desktop\ЦИПР\IMG_20141120_112219.jpg"/>
          <p:cNvPicPr>
            <a:picLocks noChangeAspect="1" noChangeArrowheads="1"/>
          </p:cNvPicPr>
          <p:nvPr/>
        </p:nvPicPr>
        <p:blipFill>
          <a:blip r:embed="rId4" cstate="print"/>
          <a:srcRect t="20724"/>
          <a:stretch>
            <a:fillRect/>
          </a:stretch>
        </p:blipFill>
        <p:spPr bwMode="auto">
          <a:xfrm>
            <a:off x="5929322" y="1500174"/>
            <a:ext cx="2714630" cy="38258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6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6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20" y="214290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С помощью специально подобранных дидактических игр, ребенок знакомится с сенсорными эталонами: цветом и формой…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1\Desktop\Фото 1 мл. гр\Новая папка (2)\DSC_01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4544" t="15022"/>
          <a:stretch>
            <a:fillRect/>
          </a:stretch>
        </p:blipFill>
        <p:spPr bwMode="auto">
          <a:xfrm>
            <a:off x="142844" y="1357298"/>
            <a:ext cx="2384177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C:\Users\1\Desktop\Фото 1 мл. гр\фотки\DSC002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429388" y="2357430"/>
            <a:ext cx="2547229" cy="4329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Ольга\Desktop\ЦИПР\IMG_20141120_110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285992"/>
            <a:ext cx="2500316" cy="4445006"/>
          </a:xfrm>
          <a:prstGeom prst="rect">
            <a:avLst/>
          </a:prstGeom>
          <a:noFill/>
        </p:spPr>
      </p:pic>
      <p:pic>
        <p:nvPicPr>
          <p:cNvPr id="2052" name="Picture 4" descr="C:\Users\Ольга\Desktop\ЦИПР\IMG_20141120_111416.jpg"/>
          <p:cNvPicPr>
            <a:picLocks noChangeAspect="1" noChangeArrowheads="1"/>
          </p:cNvPicPr>
          <p:nvPr/>
        </p:nvPicPr>
        <p:blipFill>
          <a:blip r:embed="rId5" cstate="print"/>
          <a:srcRect t="22034"/>
          <a:stretch>
            <a:fillRect/>
          </a:stretch>
        </p:blipFill>
        <p:spPr bwMode="auto">
          <a:xfrm>
            <a:off x="4286248" y="1428736"/>
            <a:ext cx="2370835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96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6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ЦИПР\IMG_20141121_100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3749115" cy="2297555"/>
          </a:xfrm>
          <a:prstGeom prst="rect">
            <a:avLst/>
          </a:prstGeom>
          <a:noFill/>
        </p:spPr>
      </p:pic>
      <p:pic>
        <p:nvPicPr>
          <p:cNvPr id="1027" name="Picture 3" descr="C:\Users\Ольга\Desktop\ЦИПР\IMG_20141121_110437.jpg"/>
          <p:cNvPicPr>
            <a:picLocks noChangeAspect="1" noChangeArrowheads="1"/>
          </p:cNvPicPr>
          <p:nvPr/>
        </p:nvPicPr>
        <p:blipFill>
          <a:blip r:embed="rId3" cstate="print"/>
          <a:srcRect t="13125" b="8125"/>
          <a:stretch>
            <a:fillRect/>
          </a:stretch>
        </p:blipFill>
        <p:spPr bwMode="auto">
          <a:xfrm>
            <a:off x="642910" y="3643314"/>
            <a:ext cx="2173739" cy="3043235"/>
          </a:xfrm>
          <a:prstGeom prst="rect">
            <a:avLst/>
          </a:prstGeom>
          <a:noFill/>
        </p:spPr>
      </p:pic>
      <p:pic>
        <p:nvPicPr>
          <p:cNvPr id="1029" name="Picture 5" descr="C:\Users\Ольга\Desktop\ЦИПР\IMG_20141121_111435.jpg"/>
          <p:cNvPicPr>
            <a:picLocks noChangeAspect="1" noChangeArrowheads="1"/>
          </p:cNvPicPr>
          <p:nvPr/>
        </p:nvPicPr>
        <p:blipFill>
          <a:blip r:embed="rId4" cstate="print"/>
          <a:srcRect t="10938" b="6249"/>
          <a:stretch>
            <a:fillRect/>
          </a:stretch>
        </p:blipFill>
        <p:spPr bwMode="auto">
          <a:xfrm>
            <a:off x="3357554" y="3500438"/>
            <a:ext cx="2143126" cy="3155175"/>
          </a:xfrm>
          <a:prstGeom prst="rect">
            <a:avLst/>
          </a:prstGeom>
          <a:noFill/>
        </p:spPr>
      </p:pic>
      <p:pic>
        <p:nvPicPr>
          <p:cNvPr id="1028" name="Picture 4" descr="C:\Users\Ольга\Desktop\ЦИПР\IMG_20141121_111836.jpg"/>
          <p:cNvPicPr>
            <a:picLocks noChangeAspect="1" noChangeArrowheads="1"/>
          </p:cNvPicPr>
          <p:nvPr/>
        </p:nvPicPr>
        <p:blipFill>
          <a:blip r:embed="rId5" cstate="print"/>
          <a:srcRect b="16532"/>
          <a:stretch>
            <a:fillRect/>
          </a:stretch>
        </p:blipFill>
        <p:spPr bwMode="auto">
          <a:xfrm>
            <a:off x="4714876" y="1214422"/>
            <a:ext cx="2169541" cy="3219319"/>
          </a:xfrm>
          <a:prstGeom prst="rect">
            <a:avLst/>
          </a:prstGeom>
          <a:noFill/>
        </p:spPr>
      </p:pic>
      <p:pic>
        <p:nvPicPr>
          <p:cNvPr id="1030" name="Picture 6" descr="C:\Users\Ольга\Desktop\ЦИПР\IMG_20141121_112137.jpg"/>
          <p:cNvPicPr>
            <a:picLocks noChangeAspect="1" noChangeArrowheads="1"/>
          </p:cNvPicPr>
          <p:nvPr/>
        </p:nvPicPr>
        <p:blipFill>
          <a:blip r:embed="rId6" cstate="print"/>
          <a:srcRect t="33333" r="42592" b="11458"/>
          <a:stretch>
            <a:fillRect/>
          </a:stretch>
        </p:blipFill>
        <p:spPr bwMode="auto">
          <a:xfrm>
            <a:off x="6715140" y="3357562"/>
            <a:ext cx="1928826" cy="329767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sz="3200" dirty="0" smtClean="0"/>
              <a:t>Развивает мелкую моторику рук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растные особенности детей третьего года жизн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Возрастные особенности детей третьего года жизни</Template>
  <TotalTime>2045</TotalTime>
  <Words>320</Words>
  <Application>Microsoft Office PowerPoint</Application>
  <PresentationFormat>Экран (4:3)</PresentationFormat>
  <Paragraphs>36</Paragraphs>
  <Slides>17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Возрастные особенности детей третьего года жизни</vt:lpstr>
      <vt:lpstr>Возрастные особенности детей 1 – 3 лет.</vt:lpstr>
      <vt:lpstr>Двигательные навыки.</vt:lpstr>
      <vt:lpstr>Маленькие скалолазы.</vt:lpstr>
      <vt:lpstr>Эмоциональное развитие</vt:lpstr>
      <vt:lpstr>Слайд 5</vt:lpstr>
      <vt:lpstr>Умственное развитие.</vt:lpstr>
      <vt:lpstr>Слайд 7</vt:lpstr>
      <vt:lpstr>Слайд 8</vt:lpstr>
      <vt:lpstr>Развивает мелкую моторику рук</vt:lpstr>
      <vt:lpstr>Важны для развития малышей специальные игры – занятия, продолжительность которых 10 минут.</vt:lpstr>
      <vt:lpstr>Развитие творческих способностей</vt:lpstr>
      <vt:lpstr>В этом возрасте у малышей активно начинает развиваться воображение.</vt:lpstr>
      <vt:lpstr>Сюжетная игра «Шофёр»</vt:lpstr>
      <vt:lpstr>В этом возрасте дети уже могут самостоятельно одевать и снимать некоторые предметы одежды.</vt:lpstr>
      <vt:lpstr>Трудовое воспитание</vt:lpstr>
      <vt:lpstr>Помните! Что главной фигурой в жизни ребёнка по прежнему остаётся – взрослый!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Возрастные особенности детей 2 – 3 лет.</dc:title>
  <dc:creator>Б.П.Г.</dc:creator>
  <cp:lastModifiedBy>Ольга</cp:lastModifiedBy>
  <cp:revision>67</cp:revision>
  <dcterms:created xsi:type="dcterms:W3CDTF">2013-11-18T18:26:32Z</dcterms:created>
  <dcterms:modified xsi:type="dcterms:W3CDTF">2014-12-03T07:37:20Z</dcterms:modified>
</cp:coreProperties>
</file>